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7" r:id="rId5"/>
    <p:sldId id="263" r:id="rId6"/>
    <p:sldId id="266" r:id="rId7"/>
    <p:sldId id="259" r:id="rId8"/>
    <p:sldId id="269" r:id="rId9"/>
    <p:sldId id="268" r:id="rId10"/>
    <p:sldId id="265" r:id="rId11"/>
    <p:sldId id="258" r:id="rId12"/>
    <p:sldId id="272" r:id="rId13"/>
    <p:sldId id="273" r:id="rId14"/>
    <p:sldId id="271" r:id="rId15"/>
    <p:sldId id="270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9D4E"/>
    <a:srgbClr val="4472C4"/>
    <a:srgbClr val="EFEFEF"/>
    <a:srgbClr val="D8DAC5"/>
    <a:srgbClr val="B4EE9B"/>
    <a:srgbClr val="BBF7A1"/>
    <a:srgbClr val="394531"/>
    <a:srgbClr val="6C7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5" d="100"/>
          <a:sy n="75" d="100"/>
        </p:scale>
        <p:origin x="1836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84C3-8305-4696-84DD-A7CBD776FB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3C9499-078B-43E4-B974-53FF381C8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0D934-A9CD-4906-8D5B-96DB4B04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E598A-C99A-4EE3-8D5C-9BB4AA904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298094-71F6-4729-B36B-B93E6077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52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4B71-0795-46B6-9C02-0DAC1A5A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FE6BF-8C76-4509-8EC7-F6E625854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07973-B284-4B7D-8858-EBBECC47C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A204B-D910-46F8-A9E4-4720C76E5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896FF-121A-499F-8BA0-8761B42C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1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729C3-418B-4162-9A95-7ADB7F58DD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6DD370-86E7-440D-8786-E9827A9345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D3490-8198-40B8-AF21-CEBFD89CA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1BCC1-D8EE-4FFA-B94B-C8067484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78081-983D-4B59-8F90-4F250023D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4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EDC4-584C-4D90-8FB5-56F6BD070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0F791-C736-4E9F-99EA-78453C0CB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C660F-D05A-4BA9-96C2-EAB78727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0E0D1-C7AA-4BAB-BDE0-24FF3BDEA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1035C-9E61-4F99-82D2-3CAC1BD98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2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B3564-1185-415A-83B1-04CCAE182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271E7E-7014-48CB-8668-03DA4B5B0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9B87F-BCB7-4321-93AB-F9FF10D4D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9E05D-66BF-42BA-BF2B-B8171DE2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09284D-A426-4FFC-8CC9-85EE8B227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319F-6795-4F4C-81B9-7ED69EBA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0A51C-1607-4C87-839A-33FE84EAEF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4C8FDC-1C08-407A-951B-8147042D7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437FB-7645-4168-9788-5B67A4E3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159211-9E55-4216-B885-809AD5B0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4BA87-F48B-4C44-B106-1DD065B10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7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ECECB-4E78-429E-8C43-460772193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99651-E51B-44C9-AFF4-798679014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81ECB0-8A41-4F5A-A64C-CD03B44E3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5D1F0F-7211-4F60-B21F-61106FBE4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13CE13-B96D-4D3A-BDF6-F1F5730D54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4DDD5D-A24E-4646-B0E0-8ACCB828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FE1358-FB2D-43FF-A960-7E449DBF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67B88B-8283-4A99-96AE-BBC8C7EFC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1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C362E-2600-4737-A693-52269A5D0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60604-FA57-4843-AA73-F2A80DD18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EB2C9F-35A9-4607-8A07-346F2B3BE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F9F5DB-75E5-438E-94CA-73053F04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9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E41C00-A9D6-43AD-9808-E0061334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7E6971-7D94-414F-A662-FAF8FC82D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2EEE7F-1DE4-43B3-8B6F-81C3271BF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85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2199-7CA6-4253-8D0B-BC810D298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11296-EEC4-4EA9-84A8-308993B60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90BCBF-8A75-4C2E-8123-A75A7A59A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C2005-82AB-454A-BB71-D5090533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6E1DD5-1D1B-44E7-B06A-AC477286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BF452A-4D01-48A1-A6F1-8D1CBE240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2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C688-5547-41DB-9D7E-EBB2BF76E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D583C-D9EB-4959-B86B-05187C88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5F517E-076A-422D-8B28-14E6C0EF77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4304D0-15A8-4B65-8989-06F7D7BF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2DDC9-8384-4DD9-BC97-C0CEFCE93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109A9-7430-4C24-A279-E4596C421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1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00">
              <a:srgbClr val="6E9D4E"/>
            </a:gs>
            <a:gs pos="20000">
              <a:srgbClr val="D8DAC5"/>
            </a:gs>
            <a:gs pos="100000">
              <a:srgbClr val="39453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D42E6-B009-426D-9A39-073F9C8DD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012EB-535F-4CAA-A661-3A2310994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D010-D809-408C-8157-2C1C871BBD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30559-8547-47B8-B76A-4A46484024B5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04373-DE5D-4C42-AFB6-7B02D0DFA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CD9CE-FE6D-49A2-815D-EE6247FE7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831A4-ED48-4C3D-B165-DF4DE1349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5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89,987 Smoke Stock Photos, Pictures &amp; Royalty-Free Images - iStock">
            <a:extLst>
              <a:ext uri="{FF2B5EF4-FFF2-40B4-BE49-F238E27FC236}">
                <a16:creationId xmlns:a16="http://schemas.microsoft.com/office/drawing/2014/main" id="{F01F5203-AF53-4385-BDA5-331F5E802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0" y="0"/>
            <a:ext cx="12290464" cy="690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D5C801-CCAA-4156-ADA0-97E9591D2787}"/>
              </a:ext>
            </a:extLst>
          </p:cNvPr>
          <p:cNvSpPr/>
          <p:nvPr/>
        </p:nvSpPr>
        <p:spPr>
          <a:xfrm>
            <a:off x="2486681" y="858782"/>
            <a:ext cx="7218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spc="6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the ANNEXATION process</a:t>
            </a:r>
            <a:endParaRPr lang="en-US" sz="5400" b="0" i="1" cap="none" spc="600" dirty="0">
              <a:ln w="0"/>
              <a:solidFill>
                <a:srgbClr val="D8DA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4A10318-D792-4111-8060-598B1F0E22C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8DA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5072252"/>
            <a:ext cx="1371603" cy="13716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B8384C-C2B1-4C08-ACB7-F3A31B5B9DA8}"/>
              </a:ext>
            </a:extLst>
          </p:cNvPr>
          <p:cNvSpPr/>
          <p:nvPr/>
        </p:nvSpPr>
        <p:spPr>
          <a:xfrm>
            <a:off x="4210213" y="3499858"/>
            <a:ext cx="39789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CITY ADMINISTRATOR </a:t>
            </a:r>
            <a:r>
              <a:rPr lang="en-US" spc="300" dirty="0" err="1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jori</a:t>
            </a:r>
            <a:r>
              <a:rPr lang="en-US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 </a:t>
            </a:r>
            <a:r>
              <a:rPr lang="en-US" spc="300" dirty="0" err="1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burnett</a:t>
            </a:r>
            <a:endParaRPr lang="en-US" spc="300" dirty="0">
              <a:ln w="0"/>
              <a:solidFill>
                <a:srgbClr val="D8DA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  <a:p>
            <a:pPr algn="ctr"/>
            <a:r>
              <a:rPr lang="en-US" b="0" cap="none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ASSISTANT PLANNER </a:t>
            </a:r>
            <a:r>
              <a:rPr lang="en-US" b="0" cap="none" spc="300" dirty="0" err="1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jesse</a:t>
            </a:r>
            <a:r>
              <a:rPr lang="en-US" b="0" cap="none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 </a:t>
            </a:r>
            <a:r>
              <a:rPr lang="en-US" b="0" cap="none" spc="300" dirty="0" err="1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ashbaugh</a:t>
            </a:r>
            <a:endParaRPr lang="en-US" b="0" cap="none" spc="300" dirty="0">
              <a:ln w="0"/>
              <a:solidFill>
                <a:srgbClr val="D8DA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  <a:p>
            <a:pPr algn="ctr"/>
            <a:r>
              <a:rPr lang="en-US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APRIL 5, 2021</a:t>
            </a:r>
          </a:p>
          <a:p>
            <a:pPr algn="ctr"/>
            <a:r>
              <a:rPr lang="en-US" b="0" cap="none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FERNDALE CITY COUNCIL</a:t>
            </a:r>
          </a:p>
        </p:txBody>
      </p:sp>
    </p:spTree>
    <p:extLst>
      <p:ext uri="{BB962C8B-B14F-4D97-AF65-F5344CB8AC3E}">
        <p14:creationId xmlns:p14="http://schemas.microsoft.com/office/powerpoint/2010/main" val="163530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F7A46D0-F537-48F5-96E1-54E11F0B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3887" y="-60382"/>
            <a:ext cx="4688114" cy="69183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E1FA3E7C-8AC9-44A7-B671-DE8FE44AB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b="0" i="1" cap="none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G</a:t>
            </a:r>
            <a:r>
              <a:rPr lang="en-US" sz="3400" i="1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MA</a:t>
            </a:r>
            <a:endParaRPr lang="en-US" sz="3400" b="0" i="1" cap="none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1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167D6-4DBE-41F2-B8B9-37619B92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b="0" i="1" cap="none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G</a:t>
            </a:r>
            <a:r>
              <a:rPr lang="en-US" sz="3400" i="1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MA</a:t>
            </a:r>
            <a:endParaRPr lang="en-US" sz="3400" b="0" i="1" cap="none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E628-9482-4864-A1A2-9A42EF3A0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900" b="1" dirty="0"/>
              <a:t>INTERIM UGA: ~1991-~1997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E6FB4-81B5-4DEE-97A5-B2212B3C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24869" y="276225"/>
            <a:ext cx="6353175" cy="630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46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167D6-4DBE-41F2-B8B9-37619B92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b="0" i="1" cap="none" spc="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G</a:t>
            </a:r>
            <a:r>
              <a:rPr lang="en-US" sz="3400" i="1" spc="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MA</a:t>
            </a:r>
            <a:endParaRPr lang="en-US" sz="3400" b="0" i="1" cap="none" spc="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E628-9482-4864-A1A2-9A42EF3A0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06577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900" b="1" dirty="0"/>
              <a:t>UGA ~1997 - ~2011</a:t>
            </a:r>
          </a:p>
          <a:p>
            <a:pPr>
              <a:buFontTx/>
              <a:buChar char="-"/>
            </a:pPr>
            <a:r>
              <a:rPr lang="en-US" sz="1900" b="1" dirty="0"/>
              <a:t>UTILIZED SHORT AND LONG-TERM UGA AREAS </a:t>
            </a:r>
            <a:br>
              <a:rPr lang="en-US" sz="1900" b="1" dirty="0"/>
            </a:br>
            <a:r>
              <a:rPr lang="en-US" sz="1900" b="1" dirty="0"/>
              <a:t>  (NOT SHOWN)</a:t>
            </a:r>
          </a:p>
          <a:p>
            <a:pPr lvl="1">
              <a:buFontTx/>
              <a:buChar char="-"/>
            </a:pPr>
            <a:r>
              <a:rPr lang="en-US" sz="1500" b="1" dirty="0"/>
              <a:t>COUNTY CREATED AND ENFORCED</a:t>
            </a:r>
          </a:p>
          <a:p>
            <a:pPr lvl="1">
              <a:buFontTx/>
              <a:buChar char="-"/>
            </a:pPr>
            <a:r>
              <a:rPr lang="en-US" sz="1500" b="1" dirty="0"/>
              <a:t>NOT BASED ON CITY LONG-RANGE PLANS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E8F81E-395E-492B-94C6-7ABD96724A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" t="2778" r="1548" b="1851"/>
          <a:stretch/>
        </p:blipFill>
        <p:spPr>
          <a:xfrm rot="5400000">
            <a:off x="6048656" y="536857"/>
            <a:ext cx="6721477" cy="556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6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167D6-4DBE-41F2-B8B9-37619B92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b="0" i="1" cap="none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G</a:t>
            </a:r>
            <a:r>
              <a:rPr lang="en-US" sz="3400" i="1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MA</a:t>
            </a:r>
            <a:endParaRPr lang="en-US" sz="3400" b="0" i="1" cap="none" spc="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E628-9482-4864-A1A2-9A42EF3A0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5848096" cy="34023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900" b="1" dirty="0"/>
              <a:t>ANNEXATION PHASING PLAN/ANNEXATION BLUEPRINT (2011, UPDATED 2016)</a:t>
            </a:r>
          </a:p>
          <a:p>
            <a:pPr>
              <a:buFontTx/>
              <a:buChar char="-"/>
            </a:pPr>
            <a:r>
              <a:rPr lang="en-US" sz="1900" b="1" dirty="0"/>
              <a:t>CITY-CREATED</a:t>
            </a:r>
          </a:p>
          <a:p>
            <a:pPr lvl="1">
              <a:buFontTx/>
              <a:buChar char="-"/>
            </a:pPr>
            <a:r>
              <a:rPr lang="en-US" sz="1500" b="1" dirty="0"/>
              <a:t>NOT DRIVEN BY COUNTY</a:t>
            </a:r>
          </a:p>
          <a:p>
            <a:pPr lvl="1">
              <a:buFontTx/>
              <a:buChar char="-"/>
            </a:pPr>
            <a:r>
              <a:rPr lang="en-US" sz="1500" b="1" dirty="0"/>
              <a:t>BASED ON CAPITAL PROJECTS, UTILITY EXTENSIONS, LOGICAL ANNEXATION AREAS</a:t>
            </a:r>
          </a:p>
          <a:p>
            <a:pPr lvl="1">
              <a:buFontTx/>
              <a:buChar char="-"/>
            </a:pPr>
            <a:r>
              <a:rPr lang="en-US" sz="1500" b="1" dirty="0"/>
              <a:t>INTENDED TO PRESERVE ADEQUATE DEVELOPMENT INVENTORY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CFC0D3-DE7F-4042-A566-990B21921A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686" y="0"/>
            <a:ext cx="5489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53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9F4408A-8DC7-4240-BD6E-E911A957FD31}"/>
              </a:ext>
            </a:extLst>
          </p:cNvPr>
          <p:cNvSpPr txBox="1">
            <a:spLocks/>
          </p:cNvSpPr>
          <p:nvPr/>
        </p:nvSpPr>
        <p:spPr>
          <a:xfrm>
            <a:off x="247904" y="0"/>
            <a:ext cx="9188196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i="1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THE ANNEXATION PROCESS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41DFFD-BB8D-4FC5-8264-B0E24D0922E1}"/>
              </a:ext>
            </a:extLst>
          </p:cNvPr>
          <p:cNvCxnSpPr/>
          <p:nvPr/>
        </p:nvCxnSpPr>
        <p:spPr>
          <a:xfrm>
            <a:off x="609600" y="3530600"/>
            <a:ext cx="1036320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5D21535-72DD-4D59-9361-17A7C0498F5D}"/>
              </a:ext>
            </a:extLst>
          </p:cNvPr>
          <p:cNvSpPr/>
          <p:nvPr/>
        </p:nvSpPr>
        <p:spPr>
          <a:xfrm>
            <a:off x="412136" y="1139411"/>
            <a:ext cx="56838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PROPERTY OWNERS INITIATE PRE-ANNEXATION MEETING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ARE PROPERTIES ELIGIBLE?</a:t>
            </a:r>
          </a:p>
          <a:p>
            <a:pPr marL="285750" indent="-285750" algn="ctr">
              <a:buFontTx/>
              <a:buChar char="-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ANNEXATION PROCESS IN GENERAL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A68615-B6F5-476B-9043-CF4F2C1686B6}"/>
              </a:ext>
            </a:extLst>
          </p:cNvPr>
          <p:cNvCxnSpPr>
            <a:cxnSpLocks/>
          </p:cNvCxnSpPr>
          <p:nvPr/>
        </p:nvCxnSpPr>
        <p:spPr>
          <a:xfrm>
            <a:off x="609600" y="1601076"/>
            <a:ext cx="0" cy="1827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3F4ECDD-A983-4AEA-807C-6BF7609DE7F4}"/>
              </a:ext>
            </a:extLst>
          </p:cNvPr>
          <p:cNvSpPr/>
          <p:nvPr/>
        </p:nvSpPr>
        <p:spPr>
          <a:xfrm>
            <a:off x="609600" y="5902495"/>
            <a:ext cx="55976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PROPERTY OWNERS INITIATE NEIGHBORHOOD MEETING</a:t>
            </a:r>
          </a:p>
          <a:p>
            <a:pPr marL="285750" indent="-285750" algn="ctr">
              <a:buFontTx/>
              <a:buChar char="-"/>
            </a:pP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DETERMINE NEIGHBOR INTEREST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GENERAL QUESTIONS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B2C0C62-C2FC-4ECE-B047-A2502AC50FF3}"/>
              </a:ext>
            </a:extLst>
          </p:cNvPr>
          <p:cNvCxnSpPr>
            <a:cxnSpLocks/>
          </p:cNvCxnSpPr>
          <p:nvPr/>
        </p:nvCxnSpPr>
        <p:spPr>
          <a:xfrm>
            <a:off x="797216" y="3637003"/>
            <a:ext cx="0" cy="2265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32B9F4A-FD49-425B-8E6E-AA49EAC9A93A}"/>
              </a:ext>
            </a:extLst>
          </p:cNvPr>
          <p:cNvSpPr/>
          <p:nvPr/>
        </p:nvSpPr>
        <p:spPr>
          <a:xfrm>
            <a:off x="1261158" y="2278822"/>
            <a:ext cx="5812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PROPERTY OWNERS SUBMIT NOTICE OF INTENT TO ANNEX</a:t>
            </a:r>
          </a:p>
          <a:p>
            <a:pPr marL="285750" indent="-285750" algn="ctr">
              <a:buFontTx/>
              <a:buChar char="-"/>
            </a:pPr>
            <a:r>
              <a:rPr lang="en-U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INCLUDE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AT LEAST 10% OF ASSESSED VALUE</a:t>
            </a:r>
          </a:p>
          <a:p>
            <a:pPr marL="285750" indent="-285750" algn="ctr">
              <a:buFontTx/>
              <a:buChar char="-"/>
            </a:pPr>
            <a:r>
              <a:rPr lang="en-U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DIRECT TO COUNCIL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5B6F56-AD6A-42C6-9135-EC1614B0CD2D}"/>
              </a:ext>
            </a:extLst>
          </p:cNvPr>
          <p:cNvCxnSpPr>
            <a:cxnSpLocks/>
          </p:cNvCxnSpPr>
          <p:nvPr/>
        </p:nvCxnSpPr>
        <p:spPr>
          <a:xfrm>
            <a:off x="1698916" y="2740487"/>
            <a:ext cx="0" cy="688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BC666F1-2AB0-4F9C-85F7-5FC71DE90632}"/>
              </a:ext>
            </a:extLst>
          </p:cNvPr>
          <p:cNvSpPr/>
          <p:nvPr/>
        </p:nvSpPr>
        <p:spPr>
          <a:xfrm>
            <a:off x="2237729" y="4434635"/>
            <a:ext cx="49518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PROPERTY OWNERS INITIATE PETITION TO ANNEX</a:t>
            </a:r>
          </a:p>
          <a:p>
            <a:pPr marL="285750" indent="-285750" algn="ctr">
              <a:buFontTx/>
              <a:buChar char="-"/>
            </a:pPr>
            <a:r>
              <a:rPr lang="en-U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INCLUDE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 AT LEAST 60% OF ASSESSED VALUE</a:t>
            </a:r>
          </a:p>
          <a:p>
            <a:pPr marL="285750" indent="-285750" algn="ctr">
              <a:buFontTx/>
              <a:buChar char="-"/>
            </a:pPr>
            <a:r>
              <a:rPr lang="en-U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OWNERS PAY FOR FISCAL IMPACT ASSESSMENT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CITY ADMINISTERS FIA REVIEW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FD6F696-BCD0-4A6A-8DD1-878A47C312F2}"/>
              </a:ext>
            </a:extLst>
          </p:cNvPr>
          <p:cNvCxnSpPr>
            <a:cxnSpLocks/>
          </p:cNvCxnSpPr>
          <p:nvPr/>
        </p:nvCxnSpPr>
        <p:spPr>
          <a:xfrm>
            <a:off x="2486316" y="3637003"/>
            <a:ext cx="0" cy="688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79DCFC8D-AB13-4574-935D-A84DA0C18252}"/>
              </a:ext>
            </a:extLst>
          </p:cNvPr>
          <p:cNvSpPr/>
          <p:nvPr/>
        </p:nvSpPr>
        <p:spPr>
          <a:xfrm>
            <a:off x="6630532" y="1095437"/>
            <a:ext cx="49518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PROPERTY OWNERS SUBMIT PETITION TO ANNEX</a:t>
            </a:r>
          </a:p>
          <a:p>
            <a:pPr marL="285750" indent="-285750" algn="ctr">
              <a:buFontTx/>
              <a:buChar char="-"/>
            </a:pPr>
            <a:r>
              <a:rPr lang="en-U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PLANNING COMMISSION HEARING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 algn="ctr">
              <a:buFontTx/>
              <a:buChar char="-"/>
            </a:pPr>
            <a:r>
              <a:rPr lang="en-U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COUNCIL HEARING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WHATCOM COUNTY/BRB COORDINATION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5DF8389-CF91-49C6-B48A-5D16D59AEFD7}"/>
              </a:ext>
            </a:extLst>
          </p:cNvPr>
          <p:cNvCxnSpPr>
            <a:cxnSpLocks/>
          </p:cNvCxnSpPr>
          <p:nvPr/>
        </p:nvCxnSpPr>
        <p:spPr>
          <a:xfrm>
            <a:off x="9107863" y="2295766"/>
            <a:ext cx="0" cy="116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ACE2662A-F0C8-45D4-9052-D912463B026D}"/>
              </a:ext>
            </a:extLst>
          </p:cNvPr>
          <p:cNvSpPr/>
          <p:nvPr/>
        </p:nvSpPr>
        <p:spPr>
          <a:xfrm>
            <a:off x="8254214" y="4839233"/>
            <a:ext cx="2872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PROPERTY IS ANNEXED</a:t>
            </a:r>
          </a:p>
          <a:p>
            <a:pPr marL="285750" indent="-285750" algn="ctr">
              <a:buFontTx/>
              <a:buChar char="-"/>
            </a:pPr>
            <a:r>
              <a:rPr lang="en-U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NEIGHBORHOOD CENSUS</a:t>
            </a:r>
          </a:p>
          <a:p>
            <a:pPr marL="285750" indent="-285750" algn="ctr">
              <a:buFontTx/>
              <a:buChar char="-"/>
            </a:pP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STATE ACCEPTANCE</a:t>
            </a:r>
            <a:endParaRPr lang="en-US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676018-8A75-484B-BBA0-CB33A3B5769B}"/>
              </a:ext>
            </a:extLst>
          </p:cNvPr>
          <p:cNvCxnSpPr>
            <a:cxnSpLocks/>
          </p:cNvCxnSpPr>
          <p:nvPr/>
        </p:nvCxnSpPr>
        <p:spPr>
          <a:xfrm>
            <a:off x="9436100" y="3605333"/>
            <a:ext cx="0" cy="1164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49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9" grpId="0"/>
      <p:bldP spid="21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560AFAAC-EA6C-45A9-9E03-C9C9F0193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Freeform: Shape 136">
            <a:extLst>
              <a:ext uri="{FF2B5EF4-FFF2-40B4-BE49-F238E27FC236}">
                <a16:creationId xmlns:a16="http://schemas.microsoft.com/office/drawing/2014/main" id="{83549E37-C86B-4401-90BD-D8BF83859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3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3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3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3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8A17784E-76D8-4521-A77D-0D2EBB9230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86857" cy="6858000"/>
          </a:xfrm>
          <a:custGeom>
            <a:avLst/>
            <a:gdLst>
              <a:gd name="connsiteX0" fmla="*/ 0 w 6086857"/>
              <a:gd name="connsiteY0" fmla="*/ 0 h 6858000"/>
              <a:gd name="connsiteX1" fmla="*/ 4873879 w 6086857"/>
              <a:gd name="connsiteY1" fmla="*/ 0 h 6858000"/>
              <a:gd name="connsiteX2" fmla="*/ 4936862 w 6086857"/>
              <a:gd name="connsiteY2" fmla="*/ 69271 h 6858000"/>
              <a:gd name="connsiteX3" fmla="*/ 6086857 w 6086857"/>
              <a:gd name="connsiteY3" fmla="*/ 3429000 h 6858000"/>
              <a:gd name="connsiteX4" fmla="*/ 4936862 w 6086857"/>
              <a:gd name="connsiteY4" fmla="*/ 6788730 h 6858000"/>
              <a:gd name="connsiteX5" fmla="*/ 4873879 w 6086857"/>
              <a:gd name="connsiteY5" fmla="*/ 6858000 h 6858000"/>
              <a:gd name="connsiteX6" fmla="*/ 0 w 608685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6857" h="6858000">
                <a:moveTo>
                  <a:pt x="0" y="0"/>
                </a:moveTo>
                <a:lnTo>
                  <a:pt x="4873879" y="0"/>
                </a:lnTo>
                <a:lnTo>
                  <a:pt x="4936862" y="69271"/>
                </a:lnTo>
                <a:cubicBezTo>
                  <a:pt x="5647388" y="929100"/>
                  <a:pt x="6086857" y="2116944"/>
                  <a:pt x="6086857" y="3429000"/>
                </a:cubicBezTo>
                <a:cubicBezTo>
                  <a:pt x="6086857" y="4741056"/>
                  <a:pt x="5647388" y="5928900"/>
                  <a:pt x="4936862" y="6788730"/>
                </a:cubicBezTo>
                <a:lnTo>
                  <a:pt x="487387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167D6-4DBE-41F2-B8B9-37619B92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04" y="856488"/>
            <a:ext cx="4992624" cy="1243584"/>
          </a:xfrm>
        </p:spPr>
        <p:txBody>
          <a:bodyPr anchor="ctr">
            <a:normAutofit/>
          </a:bodyPr>
          <a:lstStyle/>
          <a:p>
            <a:r>
              <a:rPr lang="en-US" sz="3400" b="0" i="1" cap="none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GENERAL CONCLUSIONS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0036C6B-F09C-4EAB-AE02-8D056EE74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325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FC8D5885-2804-4D3C-BE31-902E4D32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769" y="2195336"/>
            <a:ext cx="49834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0E628-9482-4864-A1A2-9A42EF3A0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04" y="2522949"/>
            <a:ext cx="11016996" cy="3402363"/>
          </a:xfrm>
        </p:spPr>
        <p:txBody>
          <a:bodyPr anchor="t">
            <a:normAutofit/>
          </a:bodyPr>
          <a:lstStyle/>
          <a:p>
            <a:pPr>
              <a:buFontTx/>
              <a:buChar char="-"/>
            </a:pPr>
            <a:r>
              <a:rPr lang="en-US" sz="2400" b="1" dirty="0"/>
              <a:t>EXCEPT IN RARE CASES, ANNEXATIONS ARE INITIATED BY THE PROPERTY OWNER</a:t>
            </a:r>
          </a:p>
          <a:p>
            <a:pPr>
              <a:buFontTx/>
              <a:buChar char="-"/>
            </a:pPr>
            <a:r>
              <a:rPr lang="en-US" sz="2400" b="1" dirty="0"/>
              <a:t>FERNDALE HAS NOT ANNEXED LAND IN OVER A DECADE = LAND INVENTORY REDUCED</a:t>
            </a:r>
          </a:p>
          <a:p>
            <a:pPr>
              <a:buFontTx/>
              <a:buChar char="-"/>
            </a:pPr>
            <a:r>
              <a:rPr lang="en-US" sz="2400" b="1" dirty="0"/>
              <a:t>THE ANNEXATION PHASING PLAN MAY NEED TO BE UPDATED</a:t>
            </a:r>
          </a:p>
          <a:p>
            <a:pPr>
              <a:buFontTx/>
              <a:buChar char="-"/>
            </a:pPr>
            <a:r>
              <a:rPr lang="en-US" sz="2400" b="1" dirty="0"/>
              <a:t>DO NOT VIEW ANNEXATIONS AS PROFIT GENERATORS (ESPECIALLY RESIDENTIAL)</a:t>
            </a:r>
          </a:p>
          <a:p>
            <a:pPr lvl="1">
              <a:buFontTx/>
              <a:buChar char="-"/>
            </a:pPr>
            <a:endParaRPr lang="en-US" sz="2000" b="1" dirty="0"/>
          </a:p>
          <a:p>
            <a:pPr>
              <a:buFontTx/>
              <a:buChar char="-"/>
            </a:pPr>
            <a:r>
              <a:rPr lang="en-US" sz="2400" b="1" dirty="0"/>
              <a:t>ANNEXATION ANNEXES LAND AND EXISTING LAND USES</a:t>
            </a:r>
          </a:p>
          <a:p>
            <a:pPr lvl="1">
              <a:buFontTx/>
              <a:buChar char="-"/>
            </a:pPr>
            <a:r>
              <a:rPr lang="en-US" sz="1800" b="1" dirty="0"/>
              <a:t>FUTURE DEVELOPMENT WILL ALWAYS BE UNCERTAIN</a:t>
            </a:r>
          </a:p>
          <a:p>
            <a:pPr lvl="1">
              <a:buFontTx/>
              <a:buChar char="-"/>
            </a:pP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4867593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4F9A-17D9-4A15-8CF8-660876EE8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CDFAA-2906-44A0-A51D-3ACB6B707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Download Colorful smoke 4k wallpaper for free. Come and discover more 4k  Ultra hd wallpapers of Abstract | Colored smoke, Ink in water, Smoke  wallpaper">
            <a:extLst>
              <a:ext uri="{FF2B5EF4-FFF2-40B4-BE49-F238E27FC236}">
                <a16:creationId xmlns:a16="http://schemas.microsoft.com/office/drawing/2014/main" id="{27CB9F6C-344A-433F-879F-53BAB6780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95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DE6645-0581-414A-B915-5C365B95C01B}"/>
              </a:ext>
            </a:extLst>
          </p:cNvPr>
          <p:cNvSpPr txBox="1">
            <a:spLocks/>
          </p:cNvSpPr>
          <p:nvPr/>
        </p:nvSpPr>
        <p:spPr>
          <a:xfrm>
            <a:off x="3867404" y="2363216"/>
            <a:ext cx="4992624" cy="12435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i="1" spc="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64427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D5C801-CCAA-4156-ADA0-97E9591D2787}"/>
              </a:ext>
            </a:extLst>
          </p:cNvPr>
          <p:cNvSpPr/>
          <p:nvPr/>
        </p:nvSpPr>
        <p:spPr>
          <a:xfrm>
            <a:off x="979693" y="145349"/>
            <a:ext cx="1952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spc="6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topics</a:t>
            </a:r>
            <a:endParaRPr lang="en-US" sz="5400" b="0" i="1" cap="none" spc="600" dirty="0">
              <a:ln w="0"/>
              <a:solidFill>
                <a:srgbClr val="D8DA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4A10318-D792-4111-8060-598B1F0E22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8DA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98" y="5072252"/>
            <a:ext cx="1371603" cy="13716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B8384C-C2B1-4C08-ACB7-F3A31B5B9DA8}"/>
              </a:ext>
            </a:extLst>
          </p:cNvPr>
          <p:cNvSpPr/>
          <p:nvPr/>
        </p:nvSpPr>
        <p:spPr>
          <a:xfrm>
            <a:off x="4210213" y="3499858"/>
            <a:ext cx="397897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CITY ADMINISTRATOR </a:t>
            </a:r>
            <a:r>
              <a:rPr lang="en-US" spc="300" dirty="0" err="1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jori</a:t>
            </a:r>
            <a:r>
              <a:rPr lang="en-US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 </a:t>
            </a:r>
            <a:r>
              <a:rPr lang="en-US" spc="300" dirty="0" err="1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burnett</a:t>
            </a:r>
            <a:endParaRPr lang="en-US" spc="300" dirty="0">
              <a:ln w="0"/>
              <a:solidFill>
                <a:srgbClr val="D8DA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  <a:p>
            <a:pPr algn="ctr"/>
            <a:r>
              <a:rPr lang="en-US" b="0" cap="none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ASSISTANT PLANNER </a:t>
            </a:r>
            <a:r>
              <a:rPr lang="en-US" b="0" cap="none" spc="300" dirty="0" err="1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jesse</a:t>
            </a:r>
            <a:r>
              <a:rPr lang="en-US" b="0" cap="none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 Ashbaugh</a:t>
            </a:r>
          </a:p>
          <a:p>
            <a:pPr algn="ctr"/>
            <a:r>
              <a:rPr lang="en-US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APRIL 5, 2021</a:t>
            </a:r>
          </a:p>
          <a:p>
            <a:pPr algn="ctr"/>
            <a:r>
              <a:rPr lang="en-US" b="0" cap="none" spc="3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FERNDALE CITY COUNCIL</a:t>
            </a:r>
          </a:p>
        </p:txBody>
      </p:sp>
      <p:pic>
        <p:nvPicPr>
          <p:cNvPr id="2050" name="Picture 2" descr="FumeFx colored smoke on Vimeo">
            <a:extLst>
              <a:ext uri="{FF2B5EF4-FFF2-40B4-BE49-F238E27FC236}">
                <a16:creationId xmlns:a16="http://schemas.microsoft.com/office/drawing/2014/main" id="{52B4EE21-B588-4A1F-A879-CD267C57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170161C-B75F-434B-8824-386A86258D73}"/>
              </a:ext>
            </a:extLst>
          </p:cNvPr>
          <p:cNvSpPr/>
          <p:nvPr/>
        </p:nvSpPr>
        <p:spPr>
          <a:xfrm>
            <a:off x="482686" y="145349"/>
            <a:ext cx="2063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spc="6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TOPICS</a:t>
            </a:r>
            <a:endParaRPr lang="en-US" sz="5400" b="0" i="1" cap="none" spc="600" dirty="0">
              <a:ln w="0"/>
              <a:solidFill>
                <a:srgbClr val="D8DA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11004-D327-4D75-915F-E23FD3FB946D}"/>
              </a:ext>
            </a:extLst>
          </p:cNvPr>
          <p:cNvSpPr/>
          <p:nvPr/>
        </p:nvSpPr>
        <p:spPr>
          <a:xfrm>
            <a:off x="1113268" y="1521067"/>
            <a:ext cx="620875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800" spc="600" dirty="0">
                <a:ln w="0">
                  <a:solidFill>
                    <a:srgbClr val="D8DAC5"/>
                  </a:solidFill>
                </a:ln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annexation background</a:t>
            </a:r>
          </a:p>
          <a:p>
            <a:r>
              <a:rPr lang="en-US" sz="4800" spc="600" dirty="0">
                <a:ln w="0">
                  <a:solidFill>
                    <a:srgbClr val="D8DAC5"/>
                  </a:solidFill>
                </a:ln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GMA</a:t>
            </a:r>
          </a:p>
          <a:p>
            <a:r>
              <a:rPr lang="en-US" sz="4800" spc="600" dirty="0">
                <a:ln w="0">
                  <a:solidFill>
                    <a:srgbClr val="D8DAC5"/>
                  </a:solidFill>
                </a:ln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annexation process</a:t>
            </a:r>
          </a:p>
          <a:p>
            <a:r>
              <a:rPr lang="en-US" sz="4800" cap="none" spc="600" dirty="0">
                <a:ln w="0">
                  <a:solidFill>
                    <a:srgbClr val="D8DAC5"/>
                  </a:solidFill>
                </a:ln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general conclusions</a:t>
            </a:r>
          </a:p>
        </p:txBody>
      </p:sp>
    </p:spTree>
    <p:extLst>
      <p:ext uri="{BB962C8B-B14F-4D97-AF65-F5344CB8AC3E}">
        <p14:creationId xmlns:p14="http://schemas.microsoft.com/office/powerpoint/2010/main" val="142496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eft: Second-generation suburbs: conventional suburban development created car-dependent sprawl along new highways.  Right: Levittown, New York.">
            <a:extLst>
              <a:ext uri="{FF2B5EF4-FFF2-40B4-BE49-F238E27FC236}">
                <a16:creationId xmlns:a16="http://schemas.microsoft.com/office/drawing/2014/main" id="{6194E51E-B201-46B0-9655-0E300299B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9050"/>
            <a:ext cx="11610975" cy="6792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0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6F5C15-1BC9-48C7-BDA7-5649CE2B0F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788" y="0"/>
            <a:ext cx="12509788" cy="6353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817708-0421-4EB1-94A9-9866890D2A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825" y="5910784"/>
            <a:ext cx="5834220" cy="44291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D56C48-7A89-41F9-B4B7-589E06E8DDB5}"/>
              </a:ext>
            </a:extLst>
          </p:cNvPr>
          <p:cNvSpPr/>
          <p:nvPr/>
        </p:nvSpPr>
        <p:spPr>
          <a:xfrm>
            <a:off x="0" y="40574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i="1" spc="600" dirty="0">
                <a:ln w="0">
                  <a:solidFill>
                    <a:schemeClr val="tx1"/>
                  </a:solidFill>
                </a:ln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ANNEXATION BACKGROUND</a:t>
            </a:r>
            <a:endParaRPr lang="en-US" sz="5400" b="0" i="1" cap="none" spc="600" dirty="0">
              <a:ln w="0">
                <a:solidFill>
                  <a:schemeClr val="tx1"/>
                </a:solidFill>
              </a:ln>
              <a:solidFill>
                <a:srgbClr val="D8DA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0CA6C3-18BC-48ED-BFC8-B71B62278FD3}"/>
              </a:ext>
            </a:extLst>
          </p:cNvPr>
          <p:cNvSpPr/>
          <p:nvPr/>
        </p:nvSpPr>
        <p:spPr>
          <a:xfrm>
            <a:off x="5511800" y="5541452"/>
            <a:ext cx="85344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pc="600" dirty="0">
                <a:ln w="0">
                  <a:noFill/>
                </a:ln>
                <a:latin typeface="Haettenschweiler" panose="020B0706040902060204" pitchFamily="34" charset="0"/>
              </a:rPr>
              <a:t>KINDER INSTITUTE</a:t>
            </a:r>
            <a:endParaRPr lang="en-US" b="0" cap="none" spc="600" dirty="0">
              <a:ln w="0">
                <a:noFill/>
              </a:ln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6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lthy farms as a buffer to sprawl; an emotional appeal to modern  consumers - North Carolina Soybeans">
            <a:extLst>
              <a:ext uri="{FF2B5EF4-FFF2-40B4-BE49-F238E27FC236}">
                <a16:creationId xmlns:a16="http://schemas.microsoft.com/office/drawing/2014/main" id="{0E3D73DF-04F3-464D-85A4-B6FB5860C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371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80C32D-9528-42A3-B6C9-2E9F9F0450B3}"/>
              </a:ext>
            </a:extLst>
          </p:cNvPr>
          <p:cNvSpPr/>
          <p:nvPr/>
        </p:nvSpPr>
        <p:spPr>
          <a:xfrm>
            <a:off x="0" y="40574"/>
            <a:ext cx="9382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i="1" spc="6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ANNEXATION BACKGROUND</a:t>
            </a:r>
            <a:endParaRPr lang="en-US" sz="5400" b="0" i="1" cap="none" spc="600" dirty="0">
              <a:ln w="0"/>
              <a:solidFill>
                <a:srgbClr val="D8DA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0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D80C32D-9528-42A3-B6C9-2E9F9F0450B3}"/>
              </a:ext>
            </a:extLst>
          </p:cNvPr>
          <p:cNvSpPr/>
          <p:nvPr/>
        </p:nvSpPr>
        <p:spPr>
          <a:xfrm>
            <a:off x="0" y="40574"/>
            <a:ext cx="9382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i="1" spc="600" dirty="0">
                <a:ln w="0"/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ANNEXATION BACKGROUND</a:t>
            </a:r>
            <a:endParaRPr lang="en-US" sz="5400" b="0" i="1" cap="none" spc="600" dirty="0">
              <a:ln w="0"/>
              <a:solidFill>
                <a:srgbClr val="D8DA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pic>
        <p:nvPicPr>
          <p:cNvPr id="2050" name="Picture 2" descr="Left: Commercial sprawl. Right: Complete community.">
            <a:extLst>
              <a:ext uri="{FF2B5EF4-FFF2-40B4-BE49-F238E27FC236}">
                <a16:creationId xmlns:a16="http://schemas.microsoft.com/office/drawing/2014/main" id="{DB9B5FF0-5F36-4C70-8596-C4714AD2B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20287"/>
            <a:ext cx="13680454" cy="681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A1691D-07DB-4B00-B738-0A8CD2C8C261}"/>
              </a:ext>
            </a:extLst>
          </p:cNvPr>
          <p:cNvSpPr/>
          <p:nvPr/>
        </p:nvSpPr>
        <p:spPr>
          <a:xfrm>
            <a:off x="-508000" y="78674"/>
            <a:ext cx="93821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i="1" spc="60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ANNEXATION BACKGROUND</a:t>
            </a:r>
            <a:endParaRPr lang="en-US" sz="5400" b="0" i="1" cap="none" spc="600" dirty="0">
              <a:ln w="0">
                <a:solidFill>
                  <a:schemeClr val="tx1"/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13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5C571-90CD-40DA-B42F-4FD5E9DD9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DD2A5-1481-4115-937D-F2E5E0D7B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825625"/>
            <a:ext cx="10515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B357CC-347F-45B5-A630-609A14603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836" y="-424658"/>
            <a:ext cx="12234836" cy="770731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BE0555-29AC-4EB3-8298-A2A5859A9B66}"/>
              </a:ext>
            </a:extLst>
          </p:cNvPr>
          <p:cNvSpPr/>
          <p:nvPr/>
        </p:nvSpPr>
        <p:spPr>
          <a:xfrm>
            <a:off x="1247775" y="1825625"/>
            <a:ext cx="8134350" cy="3994150"/>
          </a:xfrm>
          <a:prstGeom prst="rect">
            <a:avLst/>
          </a:prstGeom>
          <a:solidFill>
            <a:srgbClr val="4472C4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7C4172-5CD0-4778-AD8F-295715CEA040}"/>
              </a:ext>
            </a:extLst>
          </p:cNvPr>
          <p:cNvSpPr/>
          <p:nvPr/>
        </p:nvSpPr>
        <p:spPr>
          <a:xfrm>
            <a:off x="533400" y="40574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i="1" spc="600" dirty="0">
                <a:ln w="0">
                  <a:solidFill>
                    <a:schemeClr val="tx1"/>
                  </a:solidFill>
                </a:ln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ANNEXATION BACKGROUND</a:t>
            </a:r>
            <a:endParaRPr lang="en-US" sz="5400" b="0" i="1" cap="none" spc="600" dirty="0">
              <a:ln w="0">
                <a:solidFill>
                  <a:schemeClr val="tx1"/>
                </a:solidFill>
              </a:ln>
              <a:solidFill>
                <a:srgbClr val="D8DA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EE9BD9-A2D3-4C5E-924B-DCA26ED0F2CD}"/>
              </a:ext>
            </a:extLst>
          </p:cNvPr>
          <p:cNvSpPr/>
          <p:nvPr/>
        </p:nvSpPr>
        <p:spPr>
          <a:xfrm>
            <a:off x="1247775" y="1038225"/>
            <a:ext cx="90000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600" b="0" cap="none" spc="600" dirty="0">
                <a:ln w="0">
                  <a:solidFill>
                    <a:srgbClr val="D8DAC5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 Condensed Extra Bold" panose="020B0803020202020204" pitchFamily="34" charset="0"/>
              </a:rPr>
              <a:t>~1970’S CONCEPTUAL SERVICE AREA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1DD299B-40B5-4843-8CAB-44CC8EED63C9}"/>
              </a:ext>
            </a:extLst>
          </p:cNvPr>
          <p:cNvSpPr/>
          <p:nvPr/>
        </p:nvSpPr>
        <p:spPr>
          <a:xfrm>
            <a:off x="3505200" y="5105400"/>
            <a:ext cx="114300" cy="12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F13A02C-BED9-4534-8B5D-28266A80C3A9}"/>
              </a:ext>
            </a:extLst>
          </p:cNvPr>
          <p:cNvSpPr/>
          <p:nvPr/>
        </p:nvSpPr>
        <p:spPr>
          <a:xfrm>
            <a:off x="3289300" y="4059780"/>
            <a:ext cx="114300" cy="12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8628BC-1FE5-4D9A-9BE1-50AFD4F81641}"/>
              </a:ext>
            </a:extLst>
          </p:cNvPr>
          <p:cNvSpPr/>
          <p:nvPr/>
        </p:nvSpPr>
        <p:spPr>
          <a:xfrm>
            <a:off x="2349500" y="3365499"/>
            <a:ext cx="114300" cy="127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9150B3-4BC6-4DC1-8E09-862298FCB898}"/>
              </a:ext>
            </a:extLst>
          </p:cNvPr>
          <p:cNvCxnSpPr/>
          <p:nvPr/>
        </p:nvCxnSpPr>
        <p:spPr>
          <a:xfrm>
            <a:off x="-2641600" y="29718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EBB5340-13A2-46D1-A45B-4FB21A24E73A}"/>
              </a:ext>
            </a:extLst>
          </p:cNvPr>
          <p:cNvCxnSpPr/>
          <p:nvPr/>
        </p:nvCxnSpPr>
        <p:spPr>
          <a:xfrm flipH="1">
            <a:off x="3505200" y="4123280"/>
            <a:ext cx="224258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6EAA6DB-6FD5-40B8-89B9-E9AF5F96E09C}"/>
              </a:ext>
            </a:extLst>
          </p:cNvPr>
          <p:cNvCxnSpPr>
            <a:cxnSpLocks/>
          </p:cNvCxnSpPr>
          <p:nvPr/>
        </p:nvCxnSpPr>
        <p:spPr>
          <a:xfrm flipH="1">
            <a:off x="2527301" y="3492499"/>
            <a:ext cx="337819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A99ADA6-86E8-416B-BC90-7D014318D25D}"/>
              </a:ext>
            </a:extLst>
          </p:cNvPr>
          <p:cNvCxnSpPr>
            <a:cxnSpLocks/>
          </p:cNvCxnSpPr>
          <p:nvPr/>
        </p:nvCxnSpPr>
        <p:spPr>
          <a:xfrm flipH="1">
            <a:off x="3886201" y="5168900"/>
            <a:ext cx="3378199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54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8F8C8C-2EC0-45C6-844E-BD693AC404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26" b="2998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7C4172-5CD0-4778-AD8F-295715CEA040}"/>
              </a:ext>
            </a:extLst>
          </p:cNvPr>
          <p:cNvSpPr/>
          <p:nvPr/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1" spc="600" dirty="0">
                <a:ln w="0">
                  <a:solidFill>
                    <a:schemeClr val="tx1"/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ANNEXATION BACKGROUND (1976)</a:t>
            </a:r>
            <a:endParaRPr lang="en-US" sz="3600" b="0" i="1" cap="none" spc="600" dirty="0">
              <a:ln w="0">
                <a:solidFill>
                  <a:schemeClr val="tx1"/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9150B3-4BC6-4DC1-8E09-862298FCB898}"/>
              </a:ext>
            </a:extLst>
          </p:cNvPr>
          <p:cNvCxnSpPr/>
          <p:nvPr/>
        </p:nvCxnSpPr>
        <p:spPr>
          <a:xfrm>
            <a:off x="-2641600" y="29718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03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97C4172-5CD0-4778-AD8F-295715CEA040}"/>
              </a:ext>
            </a:extLst>
          </p:cNvPr>
          <p:cNvSpPr/>
          <p:nvPr/>
        </p:nvSpPr>
        <p:spPr>
          <a:xfrm>
            <a:off x="0" y="40574"/>
            <a:ext cx="853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i="1" spc="600" dirty="0">
                <a:ln w="0">
                  <a:solidFill>
                    <a:schemeClr val="tx1"/>
                  </a:solidFill>
                </a:ln>
                <a:solidFill>
                  <a:srgbClr val="D8DAC5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aettenschweiler" panose="020B0706040902060204" pitchFamily="34" charset="0"/>
              </a:rPr>
              <a:t>ANNEXATION BACKGROUND</a:t>
            </a:r>
            <a:endParaRPr lang="en-US" sz="5400" b="0" i="1" cap="none" spc="600" dirty="0">
              <a:ln w="0">
                <a:solidFill>
                  <a:schemeClr val="tx1"/>
                </a:solidFill>
              </a:ln>
              <a:solidFill>
                <a:srgbClr val="D8DAC5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aettenschweiler" panose="020B070604090206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39150B3-4BC6-4DC1-8E09-862298FCB898}"/>
              </a:ext>
            </a:extLst>
          </p:cNvPr>
          <p:cNvCxnSpPr/>
          <p:nvPr/>
        </p:nvCxnSpPr>
        <p:spPr>
          <a:xfrm>
            <a:off x="-2641600" y="297180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F5BC8A1-CEC0-498C-B8C7-7C1CB6AF0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39"/>
            <a:ext cx="12192000" cy="680652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C636F3C-AD92-4F56-B0F5-7DABF386CFF7}"/>
              </a:ext>
            </a:extLst>
          </p:cNvPr>
          <p:cNvSpPr/>
          <p:nvPr/>
        </p:nvSpPr>
        <p:spPr>
          <a:xfrm>
            <a:off x="4470400" y="2184400"/>
            <a:ext cx="1612900" cy="4622800"/>
          </a:xfrm>
          <a:custGeom>
            <a:avLst/>
            <a:gdLst>
              <a:gd name="connsiteX0" fmla="*/ 457200 w 1612900"/>
              <a:gd name="connsiteY0" fmla="*/ 0 h 4622800"/>
              <a:gd name="connsiteX1" fmla="*/ 431800 w 1612900"/>
              <a:gd name="connsiteY1" fmla="*/ 393700 h 4622800"/>
              <a:gd name="connsiteX2" fmla="*/ 584200 w 1612900"/>
              <a:gd name="connsiteY2" fmla="*/ 393700 h 4622800"/>
              <a:gd name="connsiteX3" fmla="*/ 647700 w 1612900"/>
              <a:gd name="connsiteY3" fmla="*/ 546100 h 4622800"/>
              <a:gd name="connsiteX4" fmla="*/ 596900 w 1612900"/>
              <a:gd name="connsiteY4" fmla="*/ 1447800 h 4622800"/>
              <a:gd name="connsiteX5" fmla="*/ 50800 w 1612900"/>
              <a:gd name="connsiteY5" fmla="*/ 1447800 h 4622800"/>
              <a:gd name="connsiteX6" fmla="*/ 0 w 1612900"/>
              <a:gd name="connsiteY6" fmla="*/ 2273300 h 4622800"/>
              <a:gd name="connsiteX7" fmla="*/ 1168400 w 1612900"/>
              <a:gd name="connsiteY7" fmla="*/ 2298700 h 4622800"/>
              <a:gd name="connsiteX8" fmla="*/ 1155700 w 1612900"/>
              <a:gd name="connsiteY8" fmla="*/ 3175000 h 4622800"/>
              <a:gd name="connsiteX9" fmla="*/ 1422400 w 1612900"/>
              <a:gd name="connsiteY9" fmla="*/ 3200400 h 4622800"/>
              <a:gd name="connsiteX10" fmla="*/ 1384300 w 1612900"/>
              <a:gd name="connsiteY10" fmla="*/ 3683000 h 4622800"/>
              <a:gd name="connsiteX11" fmla="*/ 1181100 w 1612900"/>
              <a:gd name="connsiteY11" fmla="*/ 3670300 h 4622800"/>
              <a:gd name="connsiteX12" fmla="*/ 1193800 w 1612900"/>
              <a:gd name="connsiteY12" fmla="*/ 3975100 h 4622800"/>
              <a:gd name="connsiteX13" fmla="*/ 1612900 w 1612900"/>
              <a:gd name="connsiteY13" fmla="*/ 3975100 h 4622800"/>
              <a:gd name="connsiteX14" fmla="*/ 1574800 w 1612900"/>
              <a:gd name="connsiteY14" fmla="*/ 4622800 h 46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12900" h="4622800">
                <a:moveTo>
                  <a:pt x="457200" y="0"/>
                </a:moveTo>
                <a:lnTo>
                  <a:pt x="431800" y="393700"/>
                </a:lnTo>
                <a:lnTo>
                  <a:pt x="584200" y="393700"/>
                </a:lnTo>
                <a:lnTo>
                  <a:pt x="647700" y="546100"/>
                </a:lnTo>
                <a:lnTo>
                  <a:pt x="596900" y="1447800"/>
                </a:lnTo>
                <a:lnTo>
                  <a:pt x="50800" y="1447800"/>
                </a:lnTo>
                <a:lnTo>
                  <a:pt x="0" y="2273300"/>
                </a:lnTo>
                <a:lnTo>
                  <a:pt x="1168400" y="2298700"/>
                </a:lnTo>
                <a:lnTo>
                  <a:pt x="1155700" y="3175000"/>
                </a:lnTo>
                <a:lnTo>
                  <a:pt x="1422400" y="3200400"/>
                </a:lnTo>
                <a:lnTo>
                  <a:pt x="1384300" y="3683000"/>
                </a:lnTo>
                <a:lnTo>
                  <a:pt x="1181100" y="3670300"/>
                </a:lnTo>
                <a:lnTo>
                  <a:pt x="1193800" y="3975100"/>
                </a:lnTo>
                <a:lnTo>
                  <a:pt x="1612900" y="3975100"/>
                </a:lnTo>
                <a:lnTo>
                  <a:pt x="1574800" y="4622800"/>
                </a:lnTo>
              </a:path>
            </a:pathLst>
          </a:custGeom>
          <a:noFill/>
          <a:ln w="571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4B12F6-96EE-45DA-A265-445605349EF3}"/>
              </a:ext>
            </a:extLst>
          </p:cNvPr>
          <p:cNvSpPr/>
          <p:nvPr/>
        </p:nvSpPr>
        <p:spPr>
          <a:xfrm>
            <a:off x="1468456" y="2505669"/>
            <a:ext cx="3049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UGA/CITY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936A35-4EF3-468A-BBDA-43C748B146F9}"/>
              </a:ext>
            </a:extLst>
          </p:cNvPr>
          <p:cNvSpPr/>
          <p:nvPr/>
        </p:nvSpPr>
        <p:spPr>
          <a:xfrm>
            <a:off x="6308242" y="4971654"/>
            <a:ext cx="59620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UNINCORPORATED/</a:t>
            </a:r>
          </a:p>
          <a:p>
            <a:pPr algn="ctr"/>
            <a:r>
              <a:rPr lang="en-US" sz="5400" b="1" cap="none" spc="0" dirty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COUNTY</a:t>
            </a:r>
          </a:p>
        </p:txBody>
      </p:sp>
    </p:spTree>
    <p:extLst>
      <p:ext uri="{BB962C8B-B14F-4D97-AF65-F5344CB8AC3E}">
        <p14:creationId xmlns:p14="http://schemas.microsoft.com/office/powerpoint/2010/main" val="378958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10969</TotalTime>
  <Words>300</Words>
  <Application>Microsoft Office PowerPoint</Application>
  <PresentationFormat>Widescreen</PresentationFormat>
  <Paragraphs>71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Haettenschweiler</vt:lpstr>
      <vt:lpstr>Tw Cen MT Condensed Extra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GMA</vt:lpstr>
      <vt:lpstr>GMA</vt:lpstr>
      <vt:lpstr>GMA</vt:lpstr>
      <vt:lpstr>GMA</vt:lpstr>
      <vt:lpstr>PowerPoint Presentation</vt:lpstr>
      <vt:lpstr>GENERAL 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Jori Burnett</dc:creator>
  <cp:lastModifiedBy>Jori Burnett</cp:lastModifiedBy>
  <cp:revision>5</cp:revision>
  <dcterms:created xsi:type="dcterms:W3CDTF">2021-03-29T20:21:44Z</dcterms:created>
  <dcterms:modified xsi:type="dcterms:W3CDTF">2021-04-06T15:10:43Z</dcterms:modified>
</cp:coreProperties>
</file>