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9" r:id="rId8"/>
    <p:sldId id="262" r:id="rId9"/>
    <p:sldId id="263" r:id="rId10"/>
    <p:sldId id="264" r:id="rId11"/>
    <p:sldId id="267" r:id="rId12"/>
    <p:sldId id="265" r:id="rId13"/>
    <p:sldId id="266" r:id="rId14"/>
    <p:sldId id="268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0" r:id="rId25"/>
    <p:sldId id="279" r:id="rId26"/>
    <p:sldId id="281" r:id="rId27"/>
    <p:sldId id="28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84" d="100"/>
          <a:sy n="84" d="100"/>
        </p:scale>
        <p:origin x="90" y="10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877DC-CCFC-45B9-AAE1-D4C9C8DA49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4E2172-EDDE-42E4-BF05-968D98C6FB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118036-4B5D-4C3A-9830-5BAC5176B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6D16B-664F-4EEA-ABD5-1717046CAB2D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922A00-69D8-47D8-99C7-B40935688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925F2D-2DAE-4823-9437-2FA34E5FD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62106-E315-41DE-8412-473849FD4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178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1F4B1-8CF8-418A-9DA0-8F1881B46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28E2CD-73F3-45BE-96C2-5217A63144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EDC775-A364-42A4-AFB9-7CF3F4BDC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6D16B-664F-4EEA-ABD5-1717046CAB2D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555B8E-EFEA-4920-87ED-34D8BC11A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0ADB26-05F9-4E11-B984-8F4BF344C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62106-E315-41DE-8412-473849FD4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859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BBE4196-A453-44F8-98D7-2CC9AE48B5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D6F0A6-E4ED-4F99-9659-D143185F46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48310-817E-420E-86EC-157ACC2BA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6D16B-664F-4EEA-ABD5-1717046CAB2D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C78880-E931-4B8A-A851-30726CEF5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838456-5783-4468-97E6-46A483839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62106-E315-41DE-8412-473849FD4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436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AB373-B723-44F3-98B3-846F19EF0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AD3CE9-F1FC-45EC-8CA2-965FF6EDD6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873234-45D2-48DA-A579-2984EE190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6D16B-664F-4EEA-ABD5-1717046CAB2D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C689C8-69F7-45FE-A5A4-D94E97493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F8C8F8-794C-4860-B46B-4D98D6AF2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62106-E315-41DE-8412-473849FD4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268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8AC6E-90A0-4BE7-9CF7-00BA7E8FF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1BA057-CA00-4D35-B835-DC2A181E6D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EB988B-34A9-4384-BEA6-3E4A19A4D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6D16B-664F-4EEA-ABD5-1717046CAB2D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2FE422-1741-4780-BE0D-5A1AF6434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79435-6A0B-42F8-9F55-09AFF64E9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62106-E315-41DE-8412-473849FD4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840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93F45-FF8B-4807-A85D-E2AAC5787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A96F42-BF4E-461A-9809-2B7882A2C9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EDB5AD-3490-4851-803A-5319402596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6FEBDB-1A80-4F67-9FDC-334CED77B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6D16B-664F-4EEA-ABD5-1717046CAB2D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4BB56D-5E46-4153-A751-B608DB13C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2BCDD3-12CF-4F92-AC9C-6A72854EE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62106-E315-41DE-8412-473849FD4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260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3E2B0-DC90-4540-B708-556A03F87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4C5A68-382B-4774-A2F6-0B09DEA31C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CECDDC-5A1D-4B39-BC29-0EA9E3E14E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296591-7D00-4106-BFEC-2632F6A6D9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E0C5D4-6135-41E6-936E-6D0DF3C6B4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136538-A287-48B0-B9B0-698E9D25E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6D16B-664F-4EEA-ABD5-1717046CAB2D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40784D-C983-4768-993C-605FF99E1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414141-F433-4107-9AB1-A3E83C191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62106-E315-41DE-8412-473849FD4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264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8F1A6-C037-417C-BE66-242DBE041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D8D156-6131-4E5C-8D91-D1F1FC39C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6D16B-664F-4EEA-ABD5-1717046CAB2D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AB8EC4-7A51-4C28-81FD-52F077337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ADED12-7DDB-4744-AE7A-A55AA42B1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62106-E315-41DE-8412-473849FD4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880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4DA731-EBF4-4C1B-8014-566C7BDC5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6D16B-664F-4EEA-ABD5-1717046CAB2D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11680-B279-452C-A0F0-9AF455838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13107E-9D2C-4ECA-8E23-0A14306CD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62106-E315-41DE-8412-473849FD4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762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7466F-3FE0-4D90-B8EB-D4AFE7F68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352CF5-9B03-423D-A87B-8759574071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14F4BD-DF7C-432C-8F5E-872EE1485B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18BE42-A45D-4C59-A0B7-5AD24CDD6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6D16B-664F-4EEA-ABD5-1717046CAB2D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0EBD6C-E62E-478D-919D-01F35CD2A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7C281F-A063-4D0A-A78D-2A5DE9B0C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62106-E315-41DE-8412-473849FD4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304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6D205-A82C-4C9D-9001-79C8C02AE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154AD3-6A3F-4851-AAC2-15887C8C80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0E7CE0-E1E4-489C-B3B4-450303C41D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A18E49-397B-409D-840D-60B91B2EB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6D16B-664F-4EEA-ABD5-1717046CAB2D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33FC26-F9EC-413E-A3D6-E05F555FD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68F410-6A4B-4860-B071-BBFEBF078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62106-E315-41DE-8412-473849FD4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334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75000"/>
              </a:schemeClr>
            </a:gs>
            <a:gs pos="100000">
              <a:schemeClr val="accent6">
                <a:lumMod val="7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526E65-A378-405E-80ED-67BE52F73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124885-AC07-4831-8AC9-82DECAC1EA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708898-048F-4D21-A132-5735ECFCD7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66D16B-664F-4EEA-ABD5-1717046CAB2D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0E73B2-F464-40EF-A7C1-E6F5865C83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E480D3-05A1-44F7-A528-7D577FEEC3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2106-E315-41DE-8412-473849FD4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189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C31C1-126C-4EE0-913E-0A06297295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6A55FE-AEA2-413C-9948-BB5682975F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C36133-EE35-4832-914D-0BC57CE403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18093"/>
          <a:stretch/>
        </p:blipFill>
        <p:spPr>
          <a:xfrm>
            <a:off x="0" y="964667"/>
            <a:ext cx="12243264" cy="470084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3EC260C-E357-4B38-B072-F50988505AEB}"/>
              </a:ext>
            </a:extLst>
          </p:cNvPr>
          <p:cNvSpPr/>
          <p:nvPr/>
        </p:nvSpPr>
        <p:spPr>
          <a:xfrm>
            <a:off x="2664371" y="2092692"/>
            <a:ext cx="73244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>
                  <a:noFill/>
                </a:ln>
                <a:solidFill>
                  <a:schemeClr val="bg1"/>
                </a:solidFill>
                <a:effectLst>
                  <a:glow rad="101600">
                    <a:schemeClr val="tx1">
                      <a:lumMod val="65000"/>
                      <a:lumOff val="35000"/>
                      <a:alpha val="6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Gothic Std B" panose="020B0800000000000000" pitchFamily="34" charset="-128"/>
                <a:ea typeface="Adobe Gothic Std B" panose="020B0800000000000000" pitchFamily="34" charset="-128"/>
              </a:rPr>
              <a:t>CITY FACILITY UPDATE</a:t>
            </a:r>
            <a:endParaRPr lang="en-US" sz="5400" b="0" cap="none" spc="0" dirty="0">
              <a:ln w="0">
                <a:noFill/>
              </a:ln>
              <a:solidFill>
                <a:schemeClr val="bg1"/>
              </a:solidFill>
              <a:effectLst>
                <a:glow rad="101600">
                  <a:schemeClr val="tx1">
                    <a:lumMod val="65000"/>
                    <a:lumOff val="35000"/>
                    <a:alpha val="6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4A3A6C5-432A-468F-8359-19B98D60AAEE}"/>
              </a:ext>
            </a:extLst>
          </p:cNvPr>
          <p:cNvSpPr/>
          <p:nvPr/>
        </p:nvSpPr>
        <p:spPr>
          <a:xfrm>
            <a:off x="6581069" y="2828835"/>
            <a:ext cx="338586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2400" dirty="0">
                <a:ln w="0">
                  <a:noFill/>
                </a:ln>
                <a:solidFill>
                  <a:schemeClr val="bg1"/>
                </a:solidFill>
                <a:effectLst>
                  <a:glow rad="101600">
                    <a:schemeClr val="tx1">
                      <a:lumMod val="65000"/>
                      <a:lumOff val="35000"/>
                      <a:alpha val="6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Gothic Std B" panose="020B0800000000000000" pitchFamily="34" charset="-128"/>
                <a:ea typeface="Adobe Gothic Std B" panose="020B0800000000000000" pitchFamily="34" charset="-128"/>
              </a:rPr>
              <a:t>Interim Improvements</a:t>
            </a:r>
          </a:p>
          <a:p>
            <a:r>
              <a:rPr lang="en-US" sz="2400" dirty="0">
                <a:ln w="0">
                  <a:noFill/>
                </a:ln>
                <a:solidFill>
                  <a:schemeClr val="bg1"/>
                </a:solidFill>
                <a:effectLst>
                  <a:glow rad="101600">
                    <a:schemeClr val="tx1">
                      <a:lumMod val="65000"/>
                      <a:lumOff val="35000"/>
                      <a:alpha val="6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Gothic Std B" panose="020B0800000000000000" pitchFamily="34" charset="-128"/>
                <a:ea typeface="Adobe Gothic Std B" panose="020B0800000000000000" pitchFamily="34" charset="-128"/>
              </a:rPr>
              <a:t>Jury Trials </a:t>
            </a:r>
          </a:p>
          <a:p>
            <a:r>
              <a:rPr lang="en-US" sz="2400" dirty="0">
                <a:ln w="0">
                  <a:noFill/>
                </a:ln>
                <a:solidFill>
                  <a:schemeClr val="bg1"/>
                </a:solidFill>
                <a:effectLst>
                  <a:glow rad="101600">
                    <a:schemeClr val="tx1">
                      <a:lumMod val="65000"/>
                      <a:lumOff val="35000"/>
                      <a:alpha val="6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Gothic Std B" panose="020B0800000000000000" pitchFamily="34" charset="-128"/>
                <a:ea typeface="Adobe Gothic Std B" panose="020B0800000000000000" pitchFamily="34" charset="-128"/>
              </a:rPr>
              <a:t>Permanent Facilities</a:t>
            </a:r>
            <a:endParaRPr lang="en-US" sz="2400" b="0" cap="none" spc="0" dirty="0">
              <a:ln w="0">
                <a:noFill/>
              </a:ln>
              <a:solidFill>
                <a:schemeClr val="bg1"/>
              </a:solidFill>
              <a:effectLst>
                <a:glow rad="101600">
                  <a:schemeClr val="tx1">
                    <a:lumMod val="65000"/>
                    <a:lumOff val="35000"/>
                    <a:alpha val="6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244175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1E214AA7-F028-4A0D-8698-61AEC754D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159834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66C1DD-1359-4657-9372-1BEE64E79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9933" y="995318"/>
            <a:ext cx="9872134" cy="1193968"/>
          </a:xfrm>
          <a:solidFill>
            <a:srgbClr val="FFFFFF"/>
          </a:solidFill>
          <a:ln w="38100">
            <a:solidFill>
              <a:srgbClr val="7F7F7F"/>
            </a:solidFill>
            <a:miter lim="800000"/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3F3F3F"/>
                </a:solidFill>
                <a:latin typeface="+mj-lt"/>
                <a:ea typeface="+mj-ea"/>
                <a:cs typeface="+mj-cs"/>
              </a:rPr>
              <a:t>INTERIM COURT IMPROVEMENTS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C25A30B-BF7E-4702-86BE-F7CE3E94AF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6915" y="2888250"/>
            <a:ext cx="4297351" cy="295977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b="1"/>
              <a:t>COST ESTIMATE (PRE-BID): </a:t>
            </a:r>
            <a:r>
              <a:rPr lang="en-US" sz="2000"/>
              <a:t>$400,000</a:t>
            </a:r>
          </a:p>
          <a:p>
            <a:pPr lvl="1"/>
            <a:r>
              <a:rPr lang="en-US" sz="2000"/>
              <a:t>A BUDGET AMENDMENT WILL BE REQUIRED</a:t>
            </a:r>
          </a:p>
          <a:p>
            <a:pPr lvl="1"/>
            <a:r>
              <a:rPr lang="en-US" sz="2000"/>
              <a:t>THE CITY CAN SUSTAIN THIS COST, UTILIZING GENERAL FUND, REET, CARES FUNDING</a:t>
            </a:r>
          </a:p>
          <a:p>
            <a:pPr marL="0"/>
            <a:endParaRPr lang="en-US" sz="200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6206FDC-2777-4D7F-AF9C-73413DA66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2888250"/>
            <a:ext cx="0" cy="2769135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4881918-8023-40A1-A51F-AB87F1BD777B}"/>
              </a:ext>
            </a:extLst>
          </p:cNvPr>
          <p:cNvSpPr txBox="1"/>
          <p:nvPr/>
        </p:nvSpPr>
        <p:spPr>
          <a:xfrm>
            <a:off x="6417731" y="2888250"/>
            <a:ext cx="4292594" cy="29597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28600" marR="0" lvl="0" indent="-2286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TIMELINE: </a:t>
            </a:r>
            <a:r>
              <a:rPr kumimoji="0" lang="en-US" sz="20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36-40 WEEKS</a:t>
            </a:r>
          </a:p>
          <a:p>
            <a:pPr marL="685800" marR="0" lvl="1" indent="-228600" fontAlgn="auto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CONTRACT WILL SPECIFY FOUR 10-HOUR SHIFTS PER WEEK</a:t>
            </a:r>
          </a:p>
        </p:txBody>
      </p:sp>
    </p:spTree>
    <p:extLst>
      <p:ext uri="{BB962C8B-B14F-4D97-AF65-F5344CB8AC3E}">
        <p14:creationId xmlns:p14="http://schemas.microsoft.com/office/powerpoint/2010/main" val="10752973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D21898E-86C0-4C8A-A76C-DF33E844C8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542" y="0"/>
            <a:ext cx="10432916" cy="6858000"/>
          </a:xfrm>
          <a:custGeom>
            <a:avLst/>
            <a:gdLst>
              <a:gd name="connsiteX0" fmla="*/ 1287962 w 10432916"/>
              <a:gd name="connsiteY0" fmla="*/ 0 h 6858000"/>
              <a:gd name="connsiteX1" fmla="*/ 9144956 w 10432916"/>
              <a:gd name="connsiteY1" fmla="*/ 0 h 6858000"/>
              <a:gd name="connsiteX2" fmla="*/ 9241731 w 10432916"/>
              <a:gd name="connsiteY2" fmla="*/ 111692 h 6858000"/>
              <a:gd name="connsiteX3" fmla="*/ 10432916 w 10432916"/>
              <a:gd name="connsiteY3" fmla="*/ 3429001 h 6858000"/>
              <a:gd name="connsiteX4" fmla="*/ 9241730 w 10432916"/>
              <a:gd name="connsiteY4" fmla="*/ 6746310 h 6858000"/>
              <a:gd name="connsiteX5" fmla="*/ 9144957 w 10432916"/>
              <a:gd name="connsiteY5" fmla="*/ 6858000 h 6858000"/>
              <a:gd name="connsiteX6" fmla="*/ 1287959 w 10432916"/>
              <a:gd name="connsiteY6" fmla="*/ 6858000 h 6858000"/>
              <a:gd name="connsiteX7" fmla="*/ 1191186 w 10432916"/>
              <a:gd name="connsiteY7" fmla="*/ 6746310 h 6858000"/>
              <a:gd name="connsiteX8" fmla="*/ 0 w 10432916"/>
              <a:gd name="connsiteY8" fmla="*/ 3429001 h 6858000"/>
              <a:gd name="connsiteX9" fmla="*/ 1191186 w 10432916"/>
              <a:gd name="connsiteY9" fmla="*/ 11169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432916" h="6858000">
                <a:moveTo>
                  <a:pt x="1287962" y="0"/>
                </a:moveTo>
                <a:lnTo>
                  <a:pt x="9144956" y="0"/>
                </a:lnTo>
                <a:lnTo>
                  <a:pt x="9241731" y="111692"/>
                </a:lnTo>
                <a:cubicBezTo>
                  <a:pt x="9985889" y="1013175"/>
                  <a:pt x="10432916" y="2168897"/>
                  <a:pt x="10432916" y="3429001"/>
                </a:cubicBezTo>
                <a:cubicBezTo>
                  <a:pt x="10432916" y="4689105"/>
                  <a:pt x="9985889" y="5844827"/>
                  <a:pt x="9241730" y="6746310"/>
                </a:cubicBezTo>
                <a:lnTo>
                  <a:pt x="9144957" y="6858000"/>
                </a:lnTo>
                <a:lnTo>
                  <a:pt x="1287959" y="6858000"/>
                </a:lnTo>
                <a:lnTo>
                  <a:pt x="1191186" y="6746310"/>
                </a:lnTo>
                <a:cubicBezTo>
                  <a:pt x="447027" y="5844827"/>
                  <a:pt x="0" y="4689105"/>
                  <a:pt x="0" y="3429001"/>
                </a:cubicBezTo>
                <a:cubicBezTo>
                  <a:pt x="0" y="2168897"/>
                  <a:pt x="447027" y="1013175"/>
                  <a:pt x="1191186" y="111692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C8F04BD-D093-45D0-B54C-50FDB308B4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4942" y="0"/>
            <a:ext cx="9922116" cy="6858000"/>
          </a:xfrm>
          <a:custGeom>
            <a:avLst/>
            <a:gdLst>
              <a:gd name="connsiteX0" fmla="*/ 1378575 w 9922116"/>
              <a:gd name="connsiteY0" fmla="*/ 0 h 6858000"/>
              <a:gd name="connsiteX1" fmla="*/ 8543542 w 9922116"/>
              <a:gd name="connsiteY1" fmla="*/ 0 h 6858000"/>
              <a:gd name="connsiteX2" fmla="*/ 8633323 w 9922116"/>
              <a:gd name="connsiteY2" fmla="*/ 94145 h 6858000"/>
              <a:gd name="connsiteX3" fmla="*/ 9922116 w 9922116"/>
              <a:gd name="connsiteY3" fmla="*/ 3429001 h 6858000"/>
              <a:gd name="connsiteX4" fmla="*/ 8633323 w 9922116"/>
              <a:gd name="connsiteY4" fmla="*/ 6763858 h 6858000"/>
              <a:gd name="connsiteX5" fmla="*/ 8543544 w 9922116"/>
              <a:gd name="connsiteY5" fmla="*/ 6858000 h 6858000"/>
              <a:gd name="connsiteX6" fmla="*/ 1378573 w 9922116"/>
              <a:gd name="connsiteY6" fmla="*/ 6858000 h 6858000"/>
              <a:gd name="connsiteX7" fmla="*/ 1288793 w 9922116"/>
              <a:gd name="connsiteY7" fmla="*/ 6763858 h 6858000"/>
              <a:gd name="connsiteX8" fmla="*/ 0 w 9922116"/>
              <a:gd name="connsiteY8" fmla="*/ 3429001 h 6858000"/>
              <a:gd name="connsiteX9" fmla="*/ 1288793 w 9922116"/>
              <a:gd name="connsiteY9" fmla="*/ 941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22116" h="6858000">
                <a:moveTo>
                  <a:pt x="1378575" y="0"/>
                </a:moveTo>
                <a:lnTo>
                  <a:pt x="8543542" y="0"/>
                </a:lnTo>
                <a:lnTo>
                  <a:pt x="8633323" y="94145"/>
                </a:lnTo>
                <a:cubicBezTo>
                  <a:pt x="9434072" y="974941"/>
                  <a:pt x="9922116" y="2144991"/>
                  <a:pt x="9922116" y="3429001"/>
                </a:cubicBezTo>
                <a:cubicBezTo>
                  <a:pt x="9922116" y="4713011"/>
                  <a:pt x="9434072" y="5883061"/>
                  <a:pt x="8633323" y="6763858"/>
                </a:cubicBezTo>
                <a:lnTo>
                  <a:pt x="8543544" y="6858000"/>
                </a:lnTo>
                <a:lnTo>
                  <a:pt x="1378573" y="6858000"/>
                </a:lnTo>
                <a:lnTo>
                  <a:pt x="1288793" y="6763858"/>
                </a:lnTo>
                <a:cubicBezTo>
                  <a:pt x="488044" y="5883061"/>
                  <a:pt x="0" y="4713011"/>
                  <a:pt x="0" y="3429001"/>
                </a:cubicBezTo>
                <a:cubicBezTo>
                  <a:pt x="0" y="2144991"/>
                  <a:pt x="488044" y="974941"/>
                  <a:pt x="1288793" y="94145"/>
                </a:cubicBezTo>
                <a:close/>
              </a:path>
            </a:pathLst>
          </a:cu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66C1DD-1359-4657-9372-1BEE64E79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1147" y="365760"/>
            <a:ext cx="7569706" cy="1288238"/>
          </a:xfrm>
        </p:spPr>
        <p:txBody>
          <a:bodyPr anchor="ctr">
            <a:normAutofit/>
          </a:bodyPr>
          <a:lstStyle/>
          <a:p>
            <a:pPr algn="ctr"/>
            <a:r>
              <a:rPr lang="en-US" sz="410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INTERIM COURT IMPROVEMENTS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C25A30B-BF7E-4702-86BE-F7CE3E94AF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5569" y="1956816"/>
            <a:ext cx="7860863" cy="4024884"/>
          </a:xfrm>
        </p:spPr>
        <p:txBody>
          <a:bodyPr anchor="t">
            <a:normAutofit/>
          </a:bodyPr>
          <a:lstStyle/>
          <a:p>
            <a:r>
              <a:rPr lang="en-US" sz="2400" b="1"/>
              <a:t>DECISION POINTS:  </a:t>
            </a:r>
          </a:p>
          <a:p>
            <a:pPr lvl="1"/>
            <a:r>
              <a:rPr lang="en-US" b="1" dirty="0"/>
              <a:t>NATURE OF IMPROVEMENTS: </a:t>
            </a:r>
            <a:r>
              <a:rPr lang="en-US" dirty="0"/>
              <a:t>MINIMUM TO COMPLY WITH SAFETY AND SECURITY STANDARDS.  IMPROVEMENTS ARE PROFESSIONALLY DESIGNED AND COMPLETE, BUT DO NOT RESOLVE THE MANY LONG-STANDING ISSUES.</a:t>
            </a:r>
          </a:p>
          <a:p>
            <a:pPr lvl="1"/>
            <a:r>
              <a:rPr lang="en-US" b="1" dirty="0"/>
              <a:t>BID AWARD: </a:t>
            </a:r>
            <a:r>
              <a:rPr lang="en-US" dirty="0"/>
              <a:t>THE COST OF CONSTRUCTION WILL HAVE FEW MEANINGFUL VARIABLES THAT THE CITY CAN INFLUENCE; STAFF CAN FIND NO BENEFIT IN FURTHER DELAY</a:t>
            </a:r>
          </a:p>
          <a:p>
            <a:pPr marL="0" indent="0">
              <a:buNone/>
            </a:pP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097119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F12E4B4-718D-4C06-8C9D-784F136707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35000"/>
          </a:blip>
          <a:srcRect t="472"/>
          <a:stretch/>
        </p:blipFill>
        <p:spPr>
          <a:xfrm>
            <a:off x="-19" y="10"/>
            <a:ext cx="12192000" cy="68559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66C1DD-1359-4657-9372-1BEE64E79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8" y="1396289"/>
            <a:ext cx="5277333" cy="1325563"/>
          </a:xfrm>
        </p:spPr>
        <p:txBody>
          <a:bodyPr>
            <a:normAutofit/>
          </a:bodyPr>
          <a:lstStyle/>
          <a:p>
            <a:r>
              <a:rPr lang="en-US" sz="370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TEMPORARY COURT DISPLACEMENT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C25A30B-BF7E-4702-86BE-F7CE3E94AF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3" y="2871982"/>
            <a:ext cx="5272888" cy="3181684"/>
          </a:xfrm>
        </p:spPr>
        <p:txBody>
          <a:bodyPr anchor="t">
            <a:normAutofit/>
          </a:bodyPr>
          <a:lstStyle/>
          <a:p>
            <a:r>
              <a:rPr lang="en-US" sz="1800" b="1"/>
              <a:t>JURY TRIALS: MOUNTAIN VIEW ELEMENTARY MEETING ROOM (PREFERRED OPTION)</a:t>
            </a:r>
            <a:endParaRPr lang="en-US" sz="1800"/>
          </a:p>
          <a:p>
            <a:pPr lvl="1"/>
            <a:r>
              <a:rPr lang="en-US" sz="1800"/>
              <a:t>CITY/ DISTRICT AGREEMENT WILL BE REQUIRED (OCT. 5 COUNCIL)</a:t>
            </a:r>
          </a:p>
          <a:p>
            <a:pPr lvl="1"/>
            <a:r>
              <a:rPr lang="en-US" sz="1800"/>
              <a:t>TURN-KEY READY; REQUIRES ONLY AUDIO, JUDGE PLATFORM (CITY-OWNED)</a:t>
            </a:r>
          </a:p>
          <a:p>
            <a:pPr marL="0" indent="0">
              <a:buNone/>
            </a:pPr>
            <a:endParaRPr lang="en-US" sz="1800"/>
          </a:p>
        </p:txBody>
      </p:sp>
      <p:sp>
        <p:nvSpPr>
          <p:cNvPr id="12" name="Freeform 49">
            <a:extLst>
              <a:ext uri="{FF2B5EF4-FFF2-40B4-BE49-F238E27FC236}">
                <a16:creationId xmlns:a16="http://schemas.microsoft.com/office/drawing/2014/main" id="{EF9B8DF2-C3F5-49A2-94D2-F7B65A0F1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13914" y="581159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EC05CC-7DB1-4D06-B487-04730E492A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454" r="31099" b="1"/>
          <a:stretch/>
        </p:blipFill>
        <p:spPr>
          <a:xfrm>
            <a:off x="6893344" y="760562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3120528" y="0"/>
                </a:moveTo>
                <a:cubicBezTo>
                  <a:pt x="3874524" y="0"/>
                  <a:pt x="4566062" y="267415"/>
                  <a:pt x="5105473" y="712577"/>
                </a:cubicBezTo>
                <a:lnTo>
                  <a:pt x="5298683" y="888178"/>
                </a:lnTo>
                <a:lnTo>
                  <a:pt x="5298683" y="5352876"/>
                </a:lnTo>
                <a:lnTo>
                  <a:pt x="5105473" y="5528477"/>
                </a:lnTo>
                <a:cubicBezTo>
                  <a:pt x="4874296" y="5719261"/>
                  <a:pt x="4615179" y="5877397"/>
                  <a:pt x="4335177" y="5995828"/>
                </a:cubicBezTo>
                <a:lnTo>
                  <a:pt x="4057556" y="6097438"/>
                </a:lnTo>
                <a:lnTo>
                  <a:pt x="2183499" y="6097438"/>
                </a:lnTo>
                <a:lnTo>
                  <a:pt x="1905878" y="5995828"/>
                </a:lnTo>
                <a:cubicBezTo>
                  <a:pt x="785873" y="5522106"/>
                  <a:pt x="0" y="4413092"/>
                  <a:pt x="0" y="3120527"/>
                </a:cubicBezTo>
                <a:cubicBezTo>
                  <a:pt x="0" y="1397108"/>
                  <a:pt x="1397108" y="0"/>
                  <a:pt x="312052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345151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E214AA7-F028-4A0D-8698-61AEC754D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159834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66C1DD-1359-4657-9372-1BEE64E79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9933" y="995318"/>
            <a:ext cx="9872134" cy="1193968"/>
          </a:xfrm>
          <a:solidFill>
            <a:srgbClr val="FFFFFF"/>
          </a:solidFill>
          <a:ln w="38100">
            <a:solidFill>
              <a:srgbClr val="7F7F7F"/>
            </a:solidFill>
            <a:miter lim="800000"/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3F3F3F"/>
                </a:solidFill>
                <a:latin typeface="+mj-lt"/>
                <a:ea typeface="+mj-ea"/>
                <a:cs typeface="+mj-cs"/>
              </a:rPr>
              <a:t>TEMPORARY COURT DISPLACEMENT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C25A30B-BF7E-4702-86BE-F7CE3E94AF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6915" y="2888250"/>
            <a:ext cx="4297351" cy="295977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b="1"/>
              <a:t>COURT: OPTIONS UNDER REVIEW</a:t>
            </a:r>
            <a:endParaRPr lang="en-US" sz="2000"/>
          </a:p>
          <a:p>
            <a:pPr lvl="1"/>
            <a:r>
              <a:rPr lang="en-US" sz="2000"/>
              <a:t>COURT MAY CONTINUE DURING SOME CONSTRUCTION</a:t>
            </a:r>
          </a:p>
          <a:p>
            <a:pPr lvl="1"/>
            <a:r>
              <a:rPr lang="en-US" sz="2000"/>
              <a:t>POTENTIAL TO SUSPEND COURT PERIODICALLY (BASED ON CONSTRUCTION)</a:t>
            </a:r>
          </a:p>
          <a:p>
            <a:pPr lvl="1"/>
            <a:r>
              <a:rPr lang="en-US" sz="2000"/>
              <a:t>PIONEER PAVILION</a:t>
            </a:r>
          </a:p>
          <a:p>
            <a:pPr lvl="1"/>
            <a:r>
              <a:rPr lang="en-US" sz="2000"/>
              <a:t>MT VIEW ELEMENTARY</a:t>
            </a:r>
          </a:p>
          <a:p>
            <a:pPr lvl="1"/>
            <a:endParaRPr lang="en-US" sz="2000"/>
          </a:p>
          <a:p>
            <a:pPr marL="0"/>
            <a:endParaRPr lang="en-US" sz="200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6206FDC-2777-4D7F-AF9C-73413DA66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2888250"/>
            <a:ext cx="0" cy="2769135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0C2ABA-B81A-4D3A-966A-C2109E8D2889}"/>
              </a:ext>
            </a:extLst>
          </p:cNvPr>
          <p:cNvSpPr txBox="1">
            <a:spLocks/>
          </p:cNvSpPr>
          <p:nvPr/>
        </p:nvSpPr>
        <p:spPr>
          <a:xfrm>
            <a:off x="6417731" y="2888250"/>
            <a:ext cx="4292594" cy="29597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/>
              <a:t>CONCLUSIONS</a:t>
            </a:r>
            <a:endParaRPr lang="en-US" sz="2000"/>
          </a:p>
          <a:p>
            <a:pPr lvl="1"/>
            <a:r>
              <a:rPr lang="en-US" sz="2000"/>
              <a:t>SEVERAL GOOD OPTIONS</a:t>
            </a:r>
          </a:p>
          <a:p>
            <a:pPr lvl="1"/>
            <a:r>
              <a:rPr lang="en-US" sz="2000"/>
              <a:t>LONG CONSTRUCTION PERIOD MAY REQUIRE MULTIPLE OPTIONS</a:t>
            </a:r>
          </a:p>
          <a:p>
            <a:pPr lvl="1"/>
            <a:endParaRPr lang="en-US" sz="2000"/>
          </a:p>
          <a:p>
            <a:pPr marL="0"/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8681835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66C1DD-1359-4657-9372-1BEE64E79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635" y="1250575"/>
            <a:ext cx="4604274" cy="4163210"/>
          </a:xfrm>
        </p:spPr>
        <p:txBody>
          <a:bodyPr anchor="ctr">
            <a:normAutofit/>
          </a:bodyPr>
          <a:lstStyle/>
          <a:p>
            <a:r>
              <a:rPr lang="en-US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TEMPORARY COURT DISPLACEMENT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C57604-0CFD-4023-B9BD-107166A25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6476" y="1100949"/>
            <a:ext cx="4996593" cy="4462463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C25A30B-BF7E-4702-86BE-F7CE3E94AF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3224" y="860612"/>
            <a:ext cx="4797909" cy="5023821"/>
          </a:xfrm>
        </p:spPr>
        <p:txBody>
          <a:bodyPr anchor="ctr">
            <a:norm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DECISION POINTS</a:t>
            </a:r>
            <a:endParaRPr lang="en-US" sz="2000">
              <a:solidFill>
                <a:schemeClr val="bg1"/>
              </a:solidFill>
            </a:endParaRPr>
          </a:p>
          <a:p>
            <a:pPr lvl="1"/>
            <a:r>
              <a:rPr lang="en-US" sz="2000" b="1">
                <a:solidFill>
                  <a:schemeClr val="bg1"/>
                </a:solidFill>
              </a:rPr>
              <a:t>DISTRICT/CITY USE OF MT VIEW ELEMENTARY FOR JURY TRIALS (AND POTENTIALLY COURT): </a:t>
            </a:r>
            <a:r>
              <a:rPr lang="en-US" sz="2000">
                <a:solidFill>
                  <a:schemeClr val="bg1"/>
                </a:solidFill>
              </a:rPr>
              <a:t>OCTOBER 5</a:t>
            </a:r>
          </a:p>
          <a:p>
            <a:pPr lvl="1"/>
            <a:r>
              <a:rPr lang="en-US" sz="2000" b="1">
                <a:solidFill>
                  <a:schemeClr val="bg1"/>
                </a:solidFill>
              </a:rPr>
              <a:t>COURT DISPLACEMENT: </a:t>
            </a:r>
            <a:r>
              <a:rPr lang="en-US" sz="2000">
                <a:solidFill>
                  <a:schemeClr val="bg1"/>
                </a:solidFill>
              </a:rPr>
              <a:t>ARE THEY ANY OPTIONS THAT COUNCIL IS UNCOMFORTABLE WITH? MOST SCENARIOS WILL NOT REQUIRE FURTHER COUNCIL APPROVAL.</a:t>
            </a:r>
          </a:p>
          <a:p>
            <a:pPr lvl="1"/>
            <a:endParaRPr lang="en-US" sz="200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7083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2D24CB-828C-49E6-83C0-25C9545B8E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15056" r="21833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66C1DD-1359-4657-9372-1BEE64E79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en-US" sz="3700">
                <a:solidFill>
                  <a:srgbClr val="FFFFFF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PERMANENT FACILITIES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C25A30B-BF7E-4702-86BE-F7CE3E94AF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5379" y="1065862"/>
            <a:ext cx="5744685" cy="4726276"/>
          </a:xfrm>
        </p:spPr>
        <p:txBody>
          <a:bodyPr anchor="ctr">
            <a:normAutofit/>
          </a:bodyPr>
          <a:lstStyle/>
          <a:p>
            <a:r>
              <a:rPr lang="en-US" sz="2000" b="1">
                <a:solidFill>
                  <a:srgbClr val="FFFFFF"/>
                </a:solidFill>
              </a:rPr>
              <a:t>INITIAL 2020 PLANS TO DEVELOP PLANS WERE SCALED BACK</a:t>
            </a:r>
          </a:p>
          <a:p>
            <a:pPr lvl="1"/>
            <a:r>
              <a:rPr lang="en-US" sz="2000">
                <a:solidFill>
                  <a:srgbClr val="FFFFFF"/>
                </a:solidFill>
              </a:rPr>
              <a:t>FACILITY PLANNING DOCUMENTS FROM ~2005-2019 PROVIDE DEEP BACKGROUND</a:t>
            </a:r>
          </a:p>
          <a:p>
            <a:pPr lvl="1"/>
            <a:r>
              <a:rPr lang="en-US" sz="2000">
                <a:solidFill>
                  <a:srgbClr val="FFFFFF"/>
                </a:solidFill>
              </a:rPr>
              <a:t>PLANNING DOCUMENTS ARE DATED </a:t>
            </a:r>
          </a:p>
          <a:p>
            <a:pPr lvl="1"/>
            <a:r>
              <a:rPr lang="en-US" sz="2000">
                <a:solidFill>
                  <a:srgbClr val="FFFFFF"/>
                </a:solidFill>
              </a:rPr>
              <a:t>RECENT FACILITY PLANNING TOOK A SOLUTION-BASED APPROACH, RATHER THAN DOCUMENTING THE NEEDS</a:t>
            </a:r>
          </a:p>
          <a:p>
            <a:pPr lvl="1"/>
            <a:endParaRPr lang="en-US" sz="200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sz="2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0371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50000"/>
              </a:schemeClr>
            </a:gs>
            <a:gs pos="100000">
              <a:schemeClr val="bg2">
                <a:lumMod val="1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6C1DD-1359-4657-9372-1BEE64E79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PERMANENT FACILITIES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C080FD-E1C1-499D-A75A-E2E6501A3F03}"/>
              </a:ext>
            </a:extLst>
          </p:cNvPr>
          <p:cNvSpPr txBox="1">
            <a:spLocks/>
          </p:cNvSpPr>
          <p:nvPr/>
        </p:nvSpPr>
        <p:spPr>
          <a:xfrm>
            <a:off x="960748" y="1690688"/>
            <a:ext cx="10515600" cy="4351338"/>
          </a:xfrm>
          <a:prstGeom prst="rect">
            <a:avLst/>
          </a:prstGeom>
          <a:solidFill>
            <a:srgbClr val="FFFFFF">
              <a:alpha val="74118"/>
            </a:srgb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CONCLUSIONS</a:t>
            </a:r>
          </a:p>
          <a:p>
            <a:pPr lvl="1"/>
            <a:r>
              <a:rPr lang="en-US" dirty="0"/>
              <a:t>ADVANCEMENTS IN PLANNING COULD STILL BE MADE IN 2020, FOR LESS COST</a:t>
            </a:r>
          </a:p>
          <a:p>
            <a:pPr lvl="2"/>
            <a:r>
              <a:rPr lang="en-US" dirty="0"/>
              <a:t>RE-ASSESSMENT OF NEEDS</a:t>
            </a:r>
          </a:p>
          <a:p>
            <a:pPr lvl="2"/>
            <a:r>
              <a:rPr lang="en-US" dirty="0"/>
              <a:t>EARLY DISCUSSION OF CONCEPTUAL ARCHITECTURAL GOALS</a:t>
            </a:r>
          </a:p>
          <a:p>
            <a:pPr lvl="2"/>
            <a:r>
              <a:rPr lang="en-US" dirty="0"/>
              <a:t>NARROWING DOWN (OR SELECTION OF) PREFERRED LOCATION(S)</a:t>
            </a:r>
          </a:p>
          <a:p>
            <a:pPr lvl="1"/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A34289B-A17D-447E-A358-7E636FE5F7AD}"/>
              </a:ext>
            </a:extLst>
          </p:cNvPr>
          <p:cNvSpPr txBox="1">
            <a:spLocks/>
          </p:cNvSpPr>
          <p:nvPr/>
        </p:nvSpPr>
        <p:spPr>
          <a:xfrm>
            <a:off x="951324" y="4164869"/>
            <a:ext cx="10515600" cy="4351338"/>
          </a:xfrm>
          <a:prstGeom prst="rect">
            <a:avLst/>
          </a:prstGeom>
          <a:solidFill>
            <a:srgbClr val="FFFFFF">
              <a:alpha val="74118"/>
            </a:srgb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FUNDAMENTAL 2020 GOAL: UNDERSTAND WHO WE ARE, WHAT WE NEED, AND WHERE WE WANT TO BE – AND BE ABLE TO PROVIDE THAT INFORMATION TO A DESIGN TEAM IN THE FUTURE.</a:t>
            </a:r>
            <a:endParaRPr lang="en-US" dirty="0"/>
          </a:p>
          <a:p>
            <a:pPr lvl="1"/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612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66C1DD-1359-4657-9372-1BEE64E79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635" y="1250575"/>
            <a:ext cx="4604274" cy="416321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PERMANENT FACILITIES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2C57604-0CFD-4023-B9BD-107166A25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6476" y="1100949"/>
            <a:ext cx="4996593" cy="4462463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C080FD-E1C1-499D-A75A-E2E6501A3F03}"/>
              </a:ext>
            </a:extLst>
          </p:cNvPr>
          <p:cNvSpPr txBox="1">
            <a:spLocks/>
          </p:cNvSpPr>
          <p:nvPr/>
        </p:nvSpPr>
        <p:spPr>
          <a:xfrm>
            <a:off x="6293224" y="860612"/>
            <a:ext cx="4797909" cy="50238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>
                <a:solidFill>
                  <a:schemeClr val="bg1"/>
                </a:solidFill>
              </a:rPr>
              <a:t>CITY HAS CONTRACTED WITH JANELLE DIXON, RECENT WSU ARCHITECTURAL SCHOOL MASTERS GRADUATE</a:t>
            </a:r>
          </a:p>
          <a:p>
            <a:pPr lvl="1"/>
            <a:r>
              <a:rPr lang="en-US" sz="2000">
                <a:solidFill>
                  <a:schemeClr val="bg1"/>
                </a:solidFill>
              </a:rPr>
              <a:t>SCOPE INCLUDES NEEDS SURVEY/ASSESSMENT, GENERAL ARCHITECTURAL GOALS, INITIAL SPACE PROGRAMMING, ASSISTANCE IN SITE SELECTION</a:t>
            </a:r>
          </a:p>
          <a:p>
            <a:pPr lvl="1"/>
            <a:endParaRPr lang="en-US" sz="2000">
              <a:solidFill>
                <a:schemeClr val="bg1"/>
              </a:solidFill>
            </a:endParaRPr>
          </a:p>
          <a:p>
            <a:pPr marL="0"/>
            <a:endParaRPr lang="en-US" sz="2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3376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4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66C1DD-1359-4657-9372-1BEE64E79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PERMANENT FACILITIES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C080FD-E1C1-499D-A75A-E2E6501A3F03}"/>
              </a:ext>
            </a:extLst>
          </p:cNvPr>
          <p:cNvSpPr txBox="1">
            <a:spLocks/>
          </p:cNvSpPr>
          <p:nvPr/>
        </p:nvSpPr>
        <p:spPr>
          <a:xfrm>
            <a:off x="897769" y="1909192"/>
            <a:ext cx="4586513" cy="36477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>
                <a:solidFill>
                  <a:schemeClr val="bg1"/>
                </a:solidFill>
              </a:rPr>
              <a:t>SURVEY</a:t>
            </a:r>
          </a:p>
          <a:p>
            <a:pPr lvl="1"/>
            <a:r>
              <a:rPr lang="en-US" sz="1400">
                <a:solidFill>
                  <a:schemeClr val="bg1"/>
                </a:solidFill>
              </a:rPr>
              <a:t>INTENDED TO IDENTIFY SPACE NEEDS, RELATIONSHIP BETWEEN DEPARTMENTS.</a:t>
            </a:r>
          </a:p>
          <a:p>
            <a:pPr lvl="2"/>
            <a:r>
              <a:rPr lang="en-US" sz="1400">
                <a:solidFill>
                  <a:schemeClr val="bg1"/>
                </a:solidFill>
              </a:rPr>
              <a:t>SURVEY IS STAFF-LEVEL, INITIATED WEEK OF SEPT. 14TH</a:t>
            </a:r>
          </a:p>
          <a:p>
            <a:pPr lvl="2"/>
            <a:r>
              <a:rPr lang="en-US" sz="1400">
                <a:solidFill>
                  <a:schemeClr val="bg1"/>
                </a:solidFill>
              </a:rPr>
              <a:t>KEY CHANGE FROM PREVIOUS ANALYSIS: INCLUDES UPDATED ASSUMPTIONS, RAW NUMBERS WILL BE REFINED AND ANALYZED (ELIMINATION OF REDUNDANCIES, CLARIFICATION OF DIFFERENT EXPECTATIONS AMONGST DEPARTMENTS)</a:t>
            </a:r>
          </a:p>
          <a:p>
            <a:pPr lvl="2"/>
            <a:r>
              <a:rPr lang="en-US" sz="1400">
                <a:solidFill>
                  <a:schemeClr val="bg1"/>
                </a:solidFill>
              </a:rPr>
              <a:t>ANTICIPATE MODERATELY LESS SPACE NEEDS THAN PREVIOUS PLANNING EXERCISE </a:t>
            </a:r>
          </a:p>
          <a:p>
            <a:pPr lvl="1"/>
            <a:endParaRPr lang="en-US" sz="1400">
              <a:solidFill>
                <a:schemeClr val="bg1"/>
              </a:solidFill>
            </a:endParaRPr>
          </a:p>
          <a:p>
            <a:pPr marL="0"/>
            <a:endParaRPr lang="en-US" sz="1400">
              <a:solidFill>
                <a:schemeClr val="bg1"/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8B5904DA-9966-40CF-8F8F-2C2C69D65E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3" b="9228"/>
          <a:stretch/>
        </p:blipFill>
        <p:spPr>
          <a:xfrm>
            <a:off x="6525453" y="10"/>
            <a:ext cx="566654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3181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50000"/>
              </a:schemeClr>
            </a:gs>
            <a:gs pos="100000">
              <a:schemeClr val="tx1">
                <a:lumMod val="95000"/>
                <a:lumOff val="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FDB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8BD106E4-E523-41EC-AA3F-3BA30C889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095" y="0"/>
            <a:ext cx="113025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7608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31AF6-BCA6-47BB-B267-DDA5FD04A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DISCUSSION 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C88DDA-91AF-4D67-AE06-7AB621C2A6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FACILITIES BACKGROUND</a:t>
            </a:r>
          </a:p>
          <a:p>
            <a:r>
              <a:rPr lang="en-US" dirty="0"/>
              <a:t>INTERIM COURT IMPROVEMENTS</a:t>
            </a:r>
          </a:p>
          <a:p>
            <a:r>
              <a:rPr lang="en-US" dirty="0"/>
              <a:t>TEMPORARY COURT DISPLACEMENT</a:t>
            </a:r>
          </a:p>
          <a:p>
            <a:r>
              <a:rPr lang="en-US" dirty="0"/>
              <a:t>PERMANENT FACILITIES</a:t>
            </a:r>
          </a:p>
        </p:txBody>
      </p:sp>
    </p:spTree>
    <p:extLst>
      <p:ext uri="{BB962C8B-B14F-4D97-AF65-F5344CB8AC3E}">
        <p14:creationId xmlns:p14="http://schemas.microsoft.com/office/powerpoint/2010/main" val="347093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50000"/>
              </a:schemeClr>
            </a:gs>
            <a:gs pos="100000">
              <a:schemeClr val="tx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FDB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4">
            <a:extLst>
              <a:ext uri="{FF2B5EF4-FFF2-40B4-BE49-F238E27FC236}">
                <a16:creationId xmlns:a16="http://schemas.microsoft.com/office/drawing/2014/main" id="{F8E8C214-5DC0-4917-B734-238E0F8F4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39D1472-E187-4BCF-8FAD-A47FC0859B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060" y="0"/>
            <a:ext cx="114558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0672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50000"/>
              </a:schemeClr>
            </a:gs>
            <a:gs pos="100000">
              <a:schemeClr val="tx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6C1DD-1359-4657-9372-1BEE64E79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PERMANENT FACILITIES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C080FD-E1C1-499D-A75A-E2E6501A3F03}"/>
              </a:ext>
            </a:extLst>
          </p:cNvPr>
          <p:cNvSpPr txBox="1">
            <a:spLocks/>
          </p:cNvSpPr>
          <p:nvPr/>
        </p:nvSpPr>
        <p:spPr>
          <a:xfrm>
            <a:off x="960748" y="1690688"/>
            <a:ext cx="10515600" cy="4351338"/>
          </a:xfrm>
          <a:prstGeom prst="rect">
            <a:avLst/>
          </a:prstGeom>
          <a:solidFill>
            <a:srgbClr val="FFFFFF">
              <a:alpha val="74118"/>
            </a:srgb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LOCATION</a:t>
            </a:r>
          </a:p>
          <a:p>
            <a:pPr lvl="1"/>
            <a:r>
              <a:rPr lang="en-US" dirty="0"/>
              <a:t>STAFF DOES NOT BELIEVE THAT ADDITIONAL PLANNING BEYOND A NEEDS ASSESSMENT CAN BE COMPLETED UNTIL A SITE IS IDENTIFIED AND SECURED.</a:t>
            </a:r>
          </a:p>
          <a:p>
            <a:pPr lvl="2"/>
            <a:r>
              <a:rPr lang="en-US" dirty="0"/>
              <a:t>ANY BUILDING DESIGN WILL RELY HEAVILY ON SITE CONDITIONS, CONFIGURATION, AND SIZE</a:t>
            </a:r>
          </a:p>
          <a:p>
            <a:pPr lvl="2"/>
            <a:r>
              <a:rPr lang="en-US" dirty="0"/>
              <a:t>PLANNING FOR A LOCATION NOT CURRENTLY UNDER CITY CONTROL WILL REQUIRE ADDITIONAL UP-FRONT COSTS (LEASE, OPTIONS, PURCHASE)</a:t>
            </a:r>
          </a:p>
          <a:p>
            <a:pPr lvl="2"/>
            <a:r>
              <a:rPr lang="en-US" dirty="0"/>
              <a:t>DELAY IN FURTHER PLANNING UNTIL A NEW SITE IS SECURED COULD RESULT IN IMPACTS TO CITY SERVICES</a:t>
            </a:r>
          </a:p>
          <a:p>
            <a:pPr lvl="1"/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3314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50000"/>
              </a:schemeClr>
            </a:gs>
            <a:gs pos="100000">
              <a:schemeClr val="tx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6C1DD-1359-4657-9372-1BEE64E79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PERMANENT FACILITIES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C080FD-E1C1-499D-A75A-E2E6501A3F03}"/>
              </a:ext>
            </a:extLst>
          </p:cNvPr>
          <p:cNvSpPr txBox="1">
            <a:spLocks/>
          </p:cNvSpPr>
          <p:nvPr/>
        </p:nvSpPr>
        <p:spPr>
          <a:xfrm>
            <a:off x="960748" y="1690688"/>
            <a:ext cx="10515600" cy="4351338"/>
          </a:xfrm>
          <a:prstGeom prst="rect">
            <a:avLst/>
          </a:prstGeom>
          <a:solidFill>
            <a:srgbClr val="FFFFFF">
              <a:alpha val="74118"/>
            </a:srgb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LOCATION</a:t>
            </a:r>
          </a:p>
          <a:p>
            <a:pPr lvl="1"/>
            <a:r>
              <a:rPr lang="en-US" dirty="0"/>
              <a:t>STAFF RECOMMENDS REDUCING SCOPE OF POTENTIAL LOCATIONS TO EXISTING DOWNTOWN CITY PROPERTIES</a:t>
            </a:r>
          </a:p>
          <a:p>
            <a:pPr lvl="1"/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5CE8E9-B83E-4DFD-A6AD-D5C1F659A1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256" y="3148554"/>
            <a:ext cx="2990418" cy="22490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63A443-A456-423E-8247-CF70C2C63E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0437" y="3177689"/>
            <a:ext cx="4185501" cy="22585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C3127F-AD53-4D9D-8454-02EFB93BDA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2580" y="3177689"/>
            <a:ext cx="2959948" cy="221996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106004-602C-4B32-8E35-70B778D6F3CC}"/>
              </a:ext>
            </a:extLst>
          </p:cNvPr>
          <p:cNvSpPr/>
          <p:nvPr/>
        </p:nvSpPr>
        <p:spPr>
          <a:xfrm>
            <a:off x="527479" y="5289288"/>
            <a:ext cx="231986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CIVIC CAMPUS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7DDC852-358C-4B4F-86DA-4377BD651CFB}"/>
              </a:ext>
            </a:extLst>
          </p:cNvPr>
          <p:cNvSpPr/>
          <p:nvPr/>
        </p:nvSpPr>
        <p:spPr>
          <a:xfrm>
            <a:off x="7883982" y="5330697"/>
            <a:ext cx="379584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PIONEER PAVILION FIELD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6318E98-1F68-4B62-95A2-826AC91B740C}"/>
              </a:ext>
            </a:extLst>
          </p:cNvPr>
          <p:cNvSpPr/>
          <p:nvPr/>
        </p:nvSpPr>
        <p:spPr>
          <a:xfrm>
            <a:off x="3951166" y="5330697"/>
            <a:ext cx="324332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COUNCIL CHAMBERS</a:t>
            </a:r>
          </a:p>
        </p:txBody>
      </p:sp>
    </p:spTree>
    <p:extLst>
      <p:ext uri="{BB962C8B-B14F-4D97-AF65-F5344CB8AC3E}">
        <p14:creationId xmlns:p14="http://schemas.microsoft.com/office/powerpoint/2010/main" val="2972429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50000"/>
              </a:schemeClr>
            </a:gs>
            <a:gs pos="100000">
              <a:schemeClr val="tx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051C8C5-FC22-4E14-A4A4-BE8B4C9B9F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780" y="-13990"/>
            <a:ext cx="11339354" cy="687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0630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50000"/>
              </a:schemeClr>
            </a:gs>
            <a:gs pos="100000">
              <a:schemeClr val="tx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0C5FC-1DCC-44D6-B55D-8A99DBC2F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93BAC4-6ACA-4565-A30A-C054799C86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C4FEAD-DCF7-4A1B-A8A8-7852FE563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549" y="0"/>
            <a:ext cx="10831251" cy="6779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4124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50000"/>
              </a:schemeClr>
            </a:gs>
            <a:gs pos="100000">
              <a:schemeClr val="tx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EB5A2-C19E-4CAD-BAAF-3BDE431B4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8952CC-907C-4849-B9BC-4F7C25598C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11CA69-FE40-41B4-B2CB-AB39A3343A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060" y="-15629"/>
            <a:ext cx="11095348" cy="6701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147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D72D4D1-076F-49D3-9889-EFC4F6D7C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66C1DD-1359-4657-9372-1BEE64E79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PERMANENT FACILITIES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C080FD-E1C1-499D-A75A-E2E6501A3F03}"/>
              </a:ext>
            </a:extLst>
          </p:cNvPr>
          <p:cNvSpPr txBox="1">
            <a:spLocks/>
          </p:cNvSpPr>
          <p:nvPr/>
        </p:nvSpPr>
        <p:spPr>
          <a:xfrm>
            <a:off x="4976031" y="963877"/>
            <a:ext cx="6377769" cy="49302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/>
              <a:t>DECISION POINT: </a:t>
            </a:r>
          </a:p>
          <a:p>
            <a:pPr lvl="1"/>
            <a:r>
              <a:rPr lang="en-US" sz="2000"/>
              <a:t>THE CITY COUNCIL IS ASKED TO CONSIDER STAFF’S RECOMMENDATION THAT THE CIVIC CAMPUS SITE BE CONSIDERED THE PREFERRED ALTERNATIVE.  NO DECISION IS EXPECTED TONIGHT.  </a:t>
            </a:r>
          </a:p>
          <a:p>
            <a:pPr lvl="2"/>
            <a:r>
              <a:rPr lang="en-US" dirty="0"/>
              <a:t>STAFF WOULD SEEK TO DEVELOP SPACE PROGRAMMING REQUIREMENTS AND CONCEPTUAL ARCHITECTUAL CONFIGURATIONS ON THIS SITE ONLY IN 2020 (NO ADDITIONAL FUNDING IS NECESSARY)</a:t>
            </a:r>
          </a:p>
          <a:p>
            <a:pPr lvl="2"/>
            <a:r>
              <a:rPr lang="en-US" dirty="0"/>
              <a:t>SUBSEQUENT (2021 AND BEYOND) BUDGET EXPENDITURES WOULD BE BASED ON THE CIVIC CAMPUS SITE, UNLESS OTHERWISE DIRECTED BY COUNCIL</a:t>
            </a:r>
          </a:p>
          <a:p>
            <a:pPr lvl="1"/>
            <a:endParaRPr lang="en-US" sz="2000"/>
          </a:p>
          <a:p>
            <a:pPr marL="0"/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3962332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66C1DD-1359-4657-9372-1BEE64E79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635" y="1250575"/>
            <a:ext cx="4604274" cy="416321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PERMANENT FACILITIES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2C57604-0CFD-4023-B9BD-107166A25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6476" y="1100949"/>
            <a:ext cx="4996593" cy="4462463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C080FD-E1C1-499D-A75A-E2E6501A3F03}"/>
              </a:ext>
            </a:extLst>
          </p:cNvPr>
          <p:cNvSpPr txBox="1">
            <a:spLocks/>
          </p:cNvSpPr>
          <p:nvPr/>
        </p:nvSpPr>
        <p:spPr>
          <a:xfrm>
            <a:off x="6293224" y="860612"/>
            <a:ext cx="4797909" cy="50238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>
                <a:solidFill>
                  <a:schemeClr val="bg1"/>
                </a:solidFill>
              </a:rPr>
              <a:t>CONCLUSIONS: </a:t>
            </a:r>
          </a:p>
          <a:p>
            <a:pPr lvl="1"/>
            <a:r>
              <a:rPr lang="en-US" sz="2000">
                <a:solidFill>
                  <a:schemeClr val="bg1"/>
                </a:solidFill>
              </a:rPr>
              <a:t>STAFF BELIEVES 2020 SPACE NEEDS AND PROGRAMMING WILL RESULT IN A DURABLE DOCUMENT FOR CONSTRUCTION THIS DECADE</a:t>
            </a:r>
          </a:p>
          <a:p>
            <a:pPr lvl="1"/>
            <a:r>
              <a:rPr lang="en-US" sz="2000">
                <a:solidFill>
                  <a:schemeClr val="bg1"/>
                </a:solidFill>
              </a:rPr>
              <a:t>THE CIVIC CAMPUS SITE HAS CONSISTENTLY BEEN IDENTIFIED AS A PREFERRED SITE THROUGH PREVIOUS STUDIES, WITH THE EXCEPTION OF FLOODPLAIN AND CRITICAL AREAS CONCERNS, WHICH STAFF BELIEVE WERE GIVEN UNDUE WEIGHT BASED UPON DEVELOPMENT OPTIONS AND BUILDING LOCATION</a:t>
            </a:r>
          </a:p>
          <a:p>
            <a:pPr lvl="1"/>
            <a:endParaRPr lang="en-US" sz="2000">
              <a:solidFill>
                <a:schemeClr val="bg1"/>
              </a:solidFill>
            </a:endParaRPr>
          </a:p>
          <a:p>
            <a:pPr marL="0"/>
            <a:endParaRPr lang="en-US" sz="2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3328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FCDEA8-590C-4EA1-BFC5-BF0FB7CED5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7582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3FA8F7-85E6-4521-A572-956DC619D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5600" y="-1684338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>
                <a:solidFill>
                  <a:srgbClr val="FFFFFF"/>
                </a:solidFill>
              </a:rPr>
              <a:t>FACILITIES 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2FE272-92C2-4646-AF8A-D141E27E96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4100" y="1444780"/>
            <a:ext cx="9144000" cy="109839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400" dirty="0">
                <a:solidFill>
                  <a:srgbClr val="FFFFFF"/>
                </a:solidFill>
              </a:rPr>
              <a:t>CITY MUNICIPAL COURT/COUNCIL CHAMBERS (1959), CITY HALL (1983)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3B2431E-AF76-4369-9F1B-14815DC589CC}"/>
              </a:ext>
            </a:extLst>
          </p:cNvPr>
          <p:cNvSpPr txBox="1">
            <a:spLocks/>
          </p:cNvSpPr>
          <p:nvPr/>
        </p:nvSpPr>
        <p:spPr>
          <a:xfrm>
            <a:off x="533400" y="3160789"/>
            <a:ext cx="5664200" cy="2706610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500" b="1" dirty="0">
                <a:solidFill>
                  <a:srgbClr val="FFFFFF"/>
                </a:solidFill>
              </a:rPr>
              <a:t>MUNICIPAL COURT: </a:t>
            </a:r>
          </a:p>
          <a:p>
            <a:pPr algn="ctr">
              <a:buFontTx/>
              <a:buChar char="-"/>
            </a:pPr>
            <a:r>
              <a:rPr lang="en-US" sz="2900" dirty="0">
                <a:solidFill>
                  <a:srgbClr val="FFFFFF"/>
                </a:solidFill>
              </a:rPr>
              <a:t>DOES NOT MEET MINIMUM WASHINGTON STATE SAFETY AND SECURITY ELEMENTS (VARIOUS)</a:t>
            </a:r>
          </a:p>
          <a:p>
            <a:pPr algn="ctr">
              <a:buFontTx/>
              <a:buChar char="-"/>
            </a:pPr>
            <a:r>
              <a:rPr lang="en-US" sz="2900" dirty="0">
                <a:solidFill>
                  <a:srgbClr val="FFFFFF"/>
                </a:solidFill>
              </a:rPr>
              <a:t>DOES NOT PROVIDE ADEQUATE SPACE FOR CLIENT CONSULTATION</a:t>
            </a:r>
          </a:p>
          <a:p>
            <a:pPr algn="ctr">
              <a:buFontTx/>
              <a:buChar char="-"/>
            </a:pPr>
            <a:r>
              <a:rPr lang="en-US" sz="2900" dirty="0">
                <a:solidFill>
                  <a:srgbClr val="FFFFFF"/>
                </a:solidFill>
              </a:rPr>
              <a:t>LACKS ADEQUATE SPACE FOR JURY TRIALS</a:t>
            </a:r>
          </a:p>
          <a:p>
            <a:pPr algn="ctr">
              <a:buFontTx/>
              <a:buChar char="-"/>
            </a:pPr>
            <a:r>
              <a:rPr lang="en-US" sz="2900" dirty="0">
                <a:solidFill>
                  <a:srgbClr val="FFFFFF"/>
                </a:solidFill>
              </a:rPr>
              <a:t>OUTDATED HVAC EQUIPMENT</a:t>
            </a:r>
          </a:p>
          <a:p>
            <a:pPr algn="ctr">
              <a:buFontTx/>
              <a:buChar char="-"/>
            </a:pPr>
            <a:r>
              <a:rPr lang="en-US" sz="2900" dirty="0">
                <a:solidFill>
                  <a:srgbClr val="FFFFFF"/>
                </a:solidFill>
              </a:rPr>
              <a:t>WORN FIXTURES AND FURNITURE</a:t>
            </a:r>
          </a:p>
          <a:p>
            <a:pPr algn="ctr">
              <a:buFontTx/>
              <a:buChar char="-"/>
            </a:pPr>
            <a:r>
              <a:rPr lang="en-US" sz="2900" dirty="0">
                <a:solidFill>
                  <a:srgbClr val="FFFFFF"/>
                </a:solidFill>
              </a:rPr>
              <a:t>INADEQUATE SIZE FOR GROWING CITY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83C91FC-1065-4B30-8F47-EE46E9A2DEA6}"/>
              </a:ext>
            </a:extLst>
          </p:cNvPr>
          <p:cNvSpPr txBox="1">
            <a:spLocks/>
          </p:cNvSpPr>
          <p:nvPr/>
        </p:nvSpPr>
        <p:spPr>
          <a:xfrm>
            <a:off x="6197600" y="3106891"/>
            <a:ext cx="5664200" cy="2706610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500" b="1" dirty="0">
                <a:solidFill>
                  <a:srgbClr val="FFFFFF"/>
                </a:solidFill>
              </a:rPr>
              <a:t>CITY HALL: </a:t>
            </a:r>
          </a:p>
          <a:p>
            <a:pPr algn="ctr">
              <a:buFontTx/>
              <a:buChar char="-"/>
            </a:pPr>
            <a:r>
              <a:rPr lang="en-US" sz="2900" dirty="0">
                <a:solidFill>
                  <a:srgbClr val="FFFFFF"/>
                </a:solidFill>
              </a:rPr>
              <a:t>DOES NOT MEET MINIMUM WASHINGTON STATE SAFETY AND SECURITY ELEMENTS (VARIOUS)</a:t>
            </a:r>
          </a:p>
          <a:p>
            <a:pPr algn="ctr">
              <a:buFontTx/>
              <a:buChar char="-"/>
            </a:pPr>
            <a:r>
              <a:rPr lang="en-US" sz="2900" dirty="0">
                <a:solidFill>
                  <a:srgbClr val="FFFFFF"/>
                </a:solidFill>
              </a:rPr>
              <a:t>DOES NOT PROVIDE ADEQUATE SPACE FOR CLIENT CONSULTATION</a:t>
            </a:r>
          </a:p>
          <a:p>
            <a:pPr algn="ctr">
              <a:buFontTx/>
              <a:buChar char="-"/>
            </a:pPr>
            <a:r>
              <a:rPr lang="en-US" sz="2900" dirty="0">
                <a:solidFill>
                  <a:srgbClr val="FFFFFF"/>
                </a:solidFill>
              </a:rPr>
              <a:t>LACKS ADEQUATE SPACE FOR JURY TRIALS</a:t>
            </a:r>
          </a:p>
          <a:p>
            <a:pPr algn="ctr">
              <a:buFontTx/>
              <a:buChar char="-"/>
            </a:pPr>
            <a:r>
              <a:rPr lang="en-US" sz="2900" dirty="0">
                <a:solidFill>
                  <a:srgbClr val="FFFFFF"/>
                </a:solidFill>
              </a:rPr>
              <a:t>OUTDATED HVAC EQUIPMENT</a:t>
            </a:r>
          </a:p>
          <a:p>
            <a:pPr algn="ctr">
              <a:buFontTx/>
              <a:buChar char="-"/>
            </a:pPr>
            <a:r>
              <a:rPr lang="en-US" sz="2900" dirty="0">
                <a:solidFill>
                  <a:srgbClr val="FFFFFF"/>
                </a:solidFill>
              </a:rPr>
              <a:t>WORN FIXTURES AND FURNITURE</a:t>
            </a:r>
          </a:p>
          <a:p>
            <a:pPr algn="ctr">
              <a:buFontTx/>
              <a:buChar char="-"/>
            </a:pPr>
            <a:r>
              <a:rPr lang="en-US" sz="2900" dirty="0">
                <a:solidFill>
                  <a:srgbClr val="FFFFFF"/>
                </a:solidFill>
              </a:rPr>
              <a:t>INADEQUATE SIZE FOR GROWING CITY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213302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26C65-0D19-4966-BA86-A6D8EAABE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8" y="1396289"/>
            <a:ext cx="6387102" cy="1325563"/>
          </a:xfrm>
        </p:spPr>
        <p:txBody>
          <a:bodyPr>
            <a:normAutofit/>
          </a:bodyPr>
          <a:lstStyle/>
          <a:p>
            <a:r>
              <a:rPr lang="en-US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FACILITIES 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8E2A8-AB8D-443E-863D-8C73E037B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2" y="2871982"/>
            <a:ext cx="6382657" cy="3181684"/>
          </a:xfrm>
        </p:spPr>
        <p:txBody>
          <a:bodyPr anchor="t">
            <a:normAutofit/>
          </a:bodyPr>
          <a:lstStyle/>
          <a:p>
            <a:r>
              <a:rPr lang="en-US" sz="1800"/>
              <a:t>COMPREHENSIVE PLAN (2016): NEW OR EXPANDED CITY FACILITY PLANNING SHOULD BEGIN, NEW FACILITIES IN PLACE BY MID 2020’S</a:t>
            </a:r>
          </a:p>
          <a:p>
            <a:r>
              <a:rPr lang="en-US" sz="1800"/>
              <a:t>2019, 2020 (COUNCIL DISCUSSIONS): CO-LOCATION OF FACILITIES PREFERRED, DOWNTOWN LOCATION PREFERRED.</a:t>
            </a:r>
          </a:p>
          <a:p>
            <a:pPr lvl="1"/>
            <a:r>
              <a:rPr lang="en-US" sz="1800"/>
              <a:t>2019: OLD MAIN PROPOSAL DECLINED, “FULL” BANKED CAPACITY DECLINED</a:t>
            </a:r>
          </a:p>
          <a:p>
            <a:r>
              <a:rPr lang="en-US" sz="1800"/>
              <a:t>2019 (2020 BUDGET): INTERIM COURTROOM IMPROVEMENTS TO ADDRESS SECURITY/SAFETY SHOULD BE COMPLETED AS SOON AS POSSIBLE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C6A2225-94AF-4BC4-98F4-77746E7B1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5108" y="1"/>
            <a:ext cx="4666892" cy="3612937"/>
          </a:xfrm>
          <a:custGeom>
            <a:avLst/>
            <a:gdLst>
              <a:gd name="connsiteX0" fmla="*/ 192227 w 4666892"/>
              <a:gd name="connsiteY0" fmla="*/ 0 h 3612937"/>
              <a:gd name="connsiteX1" fmla="*/ 4666892 w 4666892"/>
              <a:gd name="connsiteY1" fmla="*/ 0 h 3612937"/>
              <a:gd name="connsiteX2" fmla="*/ 4666892 w 4666892"/>
              <a:gd name="connsiteY2" fmla="*/ 2643684 h 3612937"/>
              <a:gd name="connsiteX3" fmla="*/ 4657487 w 4666892"/>
              <a:gd name="connsiteY3" fmla="*/ 2656262 h 3612937"/>
              <a:gd name="connsiteX4" fmla="*/ 2628900 w 4666892"/>
              <a:gd name="connsiteY4" fmla="*/ 3612937 h 3612937"/>
              <a:gd name="connsiteX5" fmla="*/ 0 w 4666892"/>
              <a:gd name="connsiteY5" fmla="*/ 984037 h 3612937"/>
              <a:gd name="connsiteX6" fmla="*/ 118190 w 4666892"/>
              <a:gd name="connsiteY6" fmla="*/ 202283 h 3612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66892" h="3612937">
                <a:moveTo>
                  <a:pt x="192227" y="0"/>
                </a:moveTo>
                <a:lnTo>
                  <a:pt x="4666892" y="0"/>
                </a:lnTo>
                <a:lnTo>
                  <a:pt x="4666892" y="2643684"/>
                </a:lnTo>
                <a:lnTo>
                  <a:pt x="4657487" y="2656262"/>
                </a:lnTo>
                <a:cubicBezTo>
                  <a:pt x="4175308" y="3240527"/>
                  <a:pt x="3445594" y="3612937"/>
                  <a:pt x="2628900" y="3612937"/>
                </a:cubicBezTo>
                <a:cubicBezTo>
                  <a:pt x="1176999" y="3612937"/>
                  <a:pt x="0" y="2435938"/>
                  <a:pt x="0" y="984037"/>
                </a:cubicBezTo>
                <a:cubicBezTo>
                  <a:pt x="0" y="711806"/>
                  <a:pt x="41379" y="449239"/>
                  <a:pt x="118190" y="2022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E2CCA6-6D06-4989-8D24-AAA26F7020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63" r="3110" b="-1"/>
          <a:stretch/>
        </p:blipFill>
        <p:spPr>
          <a:xfrm>
            <a:off x="7689829" y="10"/>
            <a:ext cx="4502173" cy="3448209"/>
          </a:xfrm>
          <a:custGeom>
            <a:avLst/>
            <a:gdLst/>
            <a:ahLst/>
            <a:cxnLst/>
            <a:rect l="l" t="t" r="r" b="b"/>
            <a:pathLst>
              <a:path w="4502173" h="3448219">
                <a:moveTo>
                  <a:pt x="205627" y="0"/>
                </a:moveTo>
                <a:lnTo>
                  <a:pt x="4502173" y="0"/>
                </a:lnTo>
                <a:lnTo>
                  <a:pt x="4502173" y="2368934"/>
                </a:lnTo>
                <a:lnTo>
                  <a:pt x="4365663" y="2551486"/>
                </a:lnTo>
                <a:cubicBezTo>
                  <a:pt x="3913696" y="3099144"/>
                  <a:pt x="3229704" y="3448219"/>
                  <a:pt x="2464181" y="3448219"/>
                </a:cubicBezTo>
                <a:cubicBezTo>
                  <a:pt x="1103251" y="3448219"/>
                  <a:pt x="0" y="2344968"/>
                  <a:pt x="0" y="984038"/>
                </a:cubicBezTo>
                <a:cubicBezTo>
                  <a:pt x="0" y="643806"/>
                  <a:pt x="68954" y="319678"/>
                  <a:pt x="193648" y="24867"/>
                </a:cubicBezTo>
                <a:close/>
              </a:path>
            </a:pathLst>
          </a:cu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48F5915-2CE1-4F74-88C5-D4366893D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4737" y="3918051"/>
            <a:ext cx="3587263" cy="2939948"/>
          </a:xfrm>
          <a:custGeom>
            <a:avLst/>
            <a:gdLst>
              <a:gd name="connsiteX0" fmla="*/ 2070613 w 3587263"/>
              <a:gd name="connsiteY0" fmla="*/ 0 h 2939948"/>
              <a:gd name="connsiteX1" fmla="*/ 3534758 w 3587263"/>
              <a:gd name="connsiteY1" fmla="*/ 606469 h 2939948"/>
              <a:gd name="connsiteX2" fmla="*/ 3587263 w 3587263"/>
              <a:gd name="connsiteY2" fmla="*/ 664240 h 2939948"/>
              <a:gd name="connsiteX3" fmla="*/ 3587263 w 3587263"/>
              <a:gd name="connsiteY3" fmla="*/ 2939948 h 2939948"/>
              <a:gd name="connsiteX4" fmla="*/ 193241 w 3587263"/>
              <a:gd name="connsiteY4" fmla="*/ 2939948 h 2939948"/>
              <a:gd name="connsiteX5" fmla="*/ 162719 w 3587263"/>
              <a:gd name="connsiteY5" fmla="*/ 2876589 h 2939948"/>
              <a:gd name="connsiteX6" fmla="*/ 0 w 3587263"/>
              <a:gd name="connsiteY6" fmla="*/ 2070613 h 2939948"/>
              <a:gd name="connsiteX7" fmla="*/ 2070613 w 3587263"/>
              <a:gd name="connsiteY7" fmla="*/ 0 h 2939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87263" h="2939948">
                <a:moveTo>
                  <a:pt x="2070613" y="0"/>
                </a:moveTo>
                <a:cubicBezTo>
                  <a:pt x="2642397" y="0"/>
                  <a:pt x="3160050" y="231761"/>
                  <a:pt x="3534758" y="606469"/>
                </a:cubicBezTo>
                <a:lnTo>
                  <a:pt x="3587263" y="664240"/>
                </a:lnTo>
                <a:lnTo>
                  <a:pt x="3587263" y="2939948"/>
                </a:lnTo>
                <a:lnTo>
                  <a:pt x="193241" y="2939948"/>
                </a:lnTo>
                <a:lnTo>
                  <a:pt x="162719" y="2876589"/>
                </a:lnTo>
                <a:cubicBezTo>
                  <a:pt x="57940" y="2628865"/>
                  <a:pt x="0" y="2356505"/>
                  <a:pt x="0" y="2070613"/>
                </a:cubicBezTo>
                <a:cubicBezTo>
                  <a:pt x="0" y="927045"/>
                  <a:pt x="927045" y="0"/>
                  <a:pt x="2070613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7C1FCC-F4C7-481D-BCCA-30BCAABD4C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847" r="-4" b="10870"/>
          <a:stretch/>
        </p:blipFill>
        <p:spPr>
          <a:xfrm>
            <a:off x="8768827" y="4082141"/>
            <a:ext cx="3423175" cy="2775859"/>
          </a:xfrm>
          <a:custGeom>
            <a:avLst/>
            <a:gdLst/>
            <a:ahLst/>
            <a:cxnLst/>
            <a:rect l="l" t="t" r="r" b="b"/>
            <a:pathLst>
              <a:path w="3423175" h="2775859">
                <a:moveTo>
                  <a:pt x="1906524" y="0"/>
                </a:moveTo>
                <a:cubicBezTo>
                  <a:pt x="2498805" y="0"/>
                  <a:pt x="3028006" y="270078"/>
                  <a:pt x="3377691" y="693798"/>
                </a:cubicBezTo>
                <a:lnTo>
                  <a:pt x="3423175" y="754624"/>
                </a:lnTo>
                <a:lnTo>
                  <a:pt x="3423175" y="2775859"/>
                </a:lnTo>
                <a:lnTo>
                  <a:pt x="211114" y="2775859"/>
                </a:lnTo>
                <a:lnTo>
                  <a:pt x="149824" y="2648629"/>
                </a:lnTo>
                <a:cubicBezTo>
                  <a:pt x="53349" y="2420536"/>
                  <a:pt x="0" y="2169760"/>
                  <a:pt x="0" y="1906524"/>
                </a:cubicBezTo>
                <a:cubicBezTo>
                  <a:pt x="0" y="853580"/>
                  <a:pt x="853580" y="0"/>
                  <a:pt x="190652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223673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esearch is Critical to Preventing the Next Pandemic - Foundation for Food  and Agriculture ResearchFoundation for Food and Agriculture Research">
            <a:extLst>
              <a:ext uri="{FF2B5EF4-FFF2-40B4-BE49-F238E27FC236}">
                <a16:creationId xmlns:a16="http://schemas.microsoft.com/office/drawing/2014/main" id="{5211D190-3E13-44DC-A6C2-AEA6C8FA5A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"/>
          <a:stretch/>
        </p:blipFill>
        <p:spPr bwMode="auto">
          <a:xfrm>
            <a:off x="-19" y="10"/>
            <a:ext cx="12192000" cy="6855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026C65-0D19-4966-BA86-A6D8EAABE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8" y="1396289"/>
            <a:ext cx="5277333" cy="1325563"/>
          </a:xfrm>
        </p:spPr>
        <p:txBody>
          <a:bodyPr>
            <a:normAutofit/>
          </a:bodyPr>
          <a:lstStyle/>
          <a:p>
            <a:r>
              <a:rPr lang="en-US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FACILITIES 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8E2A8-AB8D-443E-863D-8C73E037B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3" y="2871982"/>
            <a:ext cx="5272888" cy="3181684"/>
          </a:xfrm>
        </p:spPr>
        <p:txBody>
          <a:bodyPr anchor="t">
            <a:normAutofit/>
          </a:bodyPr>
          <a:lstStyle/>
          <a:p>
            <a:r>
              <a:rPr lang="en-US" sz="1800"/>
              <a:t>2020 OBJECTIVES (FROM 2019): </a:t>
            </a:r>
          </a:p>
          <a:p>
            <a:pPr lvl="1"/>
            <a:r>
              <a:rPr lang="en-US" sz="1800"/>
              <a:t>INTERIM COURT IMPROVEMENTS</a:t>
            </a:r>
          </a:p>
          <a:p>
            <a:pPr lvl="1"/>
            <a:r>
              <a:rPr lang="en-US" sz="1800"/>
              <a:t>INITIATE DESIGN AND DETERMINE LOCATION FOR PERMANENT FACILITIES</a:t>
            </a:r>
          </a:p>
          <a:p>
            <a:pPr lvl="1"/>
            <a:r>
              <a:rPr lang="en-US" sz="1800"/>
              <a:t>PROGRESS ON FUNDING FOR PERMANENT FACILITIES</a:t>
            </a:r>
          </a:p>
        </p:txBody>
      </p:sp>
      <p:sp>
        <p:nvSpPr>
          <p:cNvPr id="71" name="Freeform 49">
            <a:extLst>
              <a:ext uri="{FF2B5EF4-FFF2-40B4-BE49-F238E27FC236}">
                <a16:creationId xmlns:a16="http://schemas.microsoft.com/office/drawing/2014/main" id="{EF9B8DF2-C3F5-49A2-94D2-F7B65A0F1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13914" y="581159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Research is Critical to Preventing the Next Pandemic - Foundation for Food  and Agriculture ResearchFoundation for Food and Agriculture Research">
            <a:extLst>
              <a:ext uri="{FF2B5EF4-FFF2-40B4-BE49-F238E27FC236}">
                <a16:creationId xmlns:a16="http://schemas.microsoft.com/office/drawing/2014/main" id="{8263B1C3-B45E-4198-89F0-D3AA1481FB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8" r="24859" b="1"/>
          <a:stretch/>
        </p:blipFill>
        <p:spPr bwMode="auto">
          <a:xfrm>
            <a:off x="6893344" y="760562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3120528" y="0"/>
                </a:moveTo>
                <a:cubicBezTo>
                  <a:pt x="3874524" y="0"/>
                  <a:pt x="4566062" y="267415"/>
                  <a:pt x="5105473" y="712577"/>
                </a:cubicBezTo>
                <a:lnTo>
                  <a:pt x="5298683" y="888178"/>
                </a:lnTo>
                <a:lnTo>
                  <a:pt x="5298683" y="5352876"/>
                </a:lnTo>
                <a:lnTo>
                  <a:pt x="5105473" y="5528477"/>
                </a:lnTo>
                <a:cubicBezTo>
                  <a:pt x="4874296" y="5719261"/>
                  <a:pt x="4615179" y="5877397"/>
                  <a:pt x="4335177" y="5995828"/>
                </a:cubicBezTo>
                <a:lnTo>
                  <a:pt x="4057556" y="6097438"/>
                </a:lnTo>
                <a:lnTo>
                  <a:pt x="2183499" y="6097438"/>
                </a:lnTo>
                <a:lnTo>
                  <a:pt x="1905878" y="5995828"/>
                </a:lnTo>
                <a:cubicBezTo>
                  <a:pt x="785873" y="5522106"/>
                  <a:pt x="0" y="4413092"/>
                  <a:pt x="0" y="3120527"/>
                </a:cubicBezTo>
                <a:cubicBezTo>
                  <a:pt x="0" y="1397108"/>
                  <a:pt x="1397108" y="0"/>
                  <a:pt x="312052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66667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Research is Critical to Preventing the Next Pandemic - Foundation for Food  and Agriculture ResearchFoundation for Food and Agriculture Research">
            <a:extLst>
              <a:ext uri="{FF2B5EF4-FFF2-40B4-BE49-F238E27FC236}">
                <a16:creationId xmlns:a16="http://schemas.microsoft.com/office/drawing/2014/main" id="{49521212-ACCE-45A7-85A6-0DB2C74C3B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026C65-0D19-4966-BA86-A6D8EAABE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en-US" sz="3400">
                <a:solidFill>
                  <a:srgbClr val="FFFFFF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FACILITIES BACKGROUND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8E2A8-AB8D-443E-863D-8C73E037B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5379" y="1065862"/>
            <a:ext cx="5744685" cy="4726276"/>
          </a:xfrm>
        </p:spPr>
        <p:txBody>
          <a:bodyPr anchor="ctr">
            <a:normAutofit/>
          </a:bodyPr>
          <a:lstStyle/>
          <a:p>
            <a:r>
              <a:rPr lang="en-US" sz="1900">
                <a:solidFill>
                  <a:srgbClr val="FFFFFF"/>
                </a:solidFill>
              </a:rPr>
              <a:t>COVID: THINGS HAVE CHANGED</a:t>
            </a:r>
          </a:p>
          <a:p>
            <a:pPr marL="0" indent="0">
              <a:buNone/>
            </a:pPr>
            <a:endParaRPr lang="en-US" sz="1900">
              <a:solidFill>
                <a:srgbClr val="FFFFFF"/>
              </a:solidFill>
            </a:endParaRPr>
          </a:p>
          <a:p>
            <a:pPr lvl="1"/>
            <a:r>
              <a:rPr lang="en-US" sz="1900">
                <a:solidFill>
                  <a:srgbClr val="FFFFFF"/>
                </a:solidFill>
              </a:rPr>
              <a:t>PERMANENT FUNDING WILL NOT BE PURSUED IN 2020 </a:t>
            </a:r>
          </a:p>
          <a:p>
            <a:pPr marL="457200" lvl="1" indent="0">
              <a:buNone/>
            </a:pPr>
            <a:endParaRPr lang="en-US" sz="1900">
              <a:solidFill>
                <a:srgbClr val="FFFFFF"/>
              </a:solidFill>
            </a:endParaRPr>
          </a:p>
          <a:p>
            <a:pPr lvl="1"/>
            <a:r>
              <a:rPr lang="en-US" sz="1900">
                <a:solidFill>
                  <a:srgbClr val="FFFFFF"/>
                </a:solidFill>
              </a:rPr>
              <a:t>PLANNING AND DESIGN FOR INTERIM IMPROVEMENTS WERE DELAYED</a:t>
            </a:r>
          </a:p>
          <a:p>
            <a:pPr lvl="2"/>
            <a:r>
              <a:rPr lang="en-US" sz="1900">
                <a:solidFill>
                  <a:srgbClr val="FFFFFF"/>
                </a:solidFill>
              </a:rPr>
              <a:t>INCORPORATION OF COVID-RELATED MODIFICATIONS</a:t>
            </a:r>
          </a:p>
          <a:p>
            <a:pPr marL="914400" lvl="2" indent="0">
              <a:buNone/>
            </a:pPr>
            <a:endParaRPr lang="en-US" sz="1900">
              <a:solidFill>
                <a:srgbClr val="FFFFFF"/>
              </a:solidFill>
            </a:endParaRPr>
          </a:p>
          <a:p>
            <a:pPr lvl="1"/>
            <a:r>
              <a:rPr lang="en-US" sz="1900">
                <a:solidFill>
                  <a:srgbClr val="FFFFFF"/>
                </a:solidFill>
              </a:rPr>
              <a:t>PERMANENT FACILITY PLANNING HAS BEEN SCALED DOWN</a:t>
            </a:r>
          </a:p>
          <a:p>
            <a:pPr lvl="2"/>
            <a:r>
              <a:rPr lang="en-US" sz="1900">
                <a:solidFill>
                  <a:srgbClr val="FFFFFF"/>
                </a:solidFill>
              </a:rPr>
              <a:t>INSTEAD INITIATED COST-EFFECTIVE INTERNAL EVALUATION OF SPACE AND PROGRAMMING NEEDS</a:t>
            </a:r>
          </a:p>
        </p:txBody>
      </p:sp>
    </p:spTree>
    <p:extLst>
      <p:ext uri="{BB962C8B-B14F-4D97-AF65-F5344CB8AC3E}">
        <p14:creationId xmlns:p14="http://schemas.microsoft.com/office/powerpoint/2010/main" val="12368628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D72D4D1-076F-49D3-9889-EFC4F6D7C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026C65-0D19-4966-BA86-A6D8EAABE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en-US" sz="340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FACILITIES BACKGROUND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8E2A8-AB8D-443E-863D-8C73E037B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r>
              <a:rPr lang="en-US" sz="2400" b="1"/>
              <a:t>DECISION POINTS</a:t>
            </a:r>
          </a:p>
          <a:p>
            <a:pPr marL="0" indent="0">
              <a:buNone/>
            </a:pPr>
            <a:endParaRPr lang="en-US" sz="2400"/>
          </a:p>
          <a:p>
            <a:pPr lvl="1"/>
            <a:r>
              <a:rPr lang="en-US" dirty="0"/>
              <a:t>MAINTAIN CONCLUSIONS THAT NEW OR EXPANDED CITY FACILITIES ARE OR WILL BECOME NECESSARY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MAINTAIN CONCLUSIONS THAT CO-LOCATED FACILITY, DOWNTOWN LOCATION ARE PREFERRED</a:t>
            </a:r>
          </a:p>
          <a:p>
            <a:pPr marL="914400" lvl="2" indent="0">
              <a:buNone/>
            </a:pPr>
            <a:endParaRPr lang="en-US" sz="2400"/>
          </a:p>
          <a:p>
            <a:pPr lvl="1"/>
            <a:r>
              <a:rPr lang="en-US" dirty="0"/>
              <a:t>SUPPORT STAFF CONCLUSIONS THAT PERMANENT FUNDING DECISION IS NOT POSSIBLE IN 2020.</a:t>
            </a:r>
          </a:p>
        </p:txBody>
      </p:sp>
    </p:spTree>
    <p:extLst>
      <p:ext uri="{BB962C8B-B14F-4D97-AF65-F5344CB8AC3E}">
        <p14:creationId xmlns:p14="http://schemas.microsoft.com/office/powerpoint/2010/main" val="35788990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50000"/>
              </a:schemeClr>
            </a:gs>
            <a:gs pos="100000">
              <a:schemeClr val="tx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6C1DD-1359-4657-9372-1BEE64E79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INTERIM COURT IMPROVEMENTS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A5B4A2-808D-4F34-82C0-08379C3092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372" r="669" b="8589"/>
          <a:stretch/>
        </p:blipFill>
        <p:spPr>
          <a:xfrm>
            <a:off x="0" y="1852613"/>
            <a:ext cx="11598275" cy="2921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C051220-E8A6-48B5-AA99-C822E6F6C686}"/>
              </a:ext>
            </a:extLst>
          </p:cNvPr>
          <p:cNvSpPr/>
          <p:nvPr/>
        </p:nvSpPr>
        <p:spPr>
          <a:xfrm>
            <a:off x="930923" y="5266034"/>
            <a:ext cx="8543278" cy="95410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ENCLOSE BREEZEWAY: EXPANDS WEATHER PROTECTION, ESTABLISHES SEPARATE SECURITY SCREENING AREA</a:t>
            </a:r>
            <a:endParaRPr lang="en-US" sz="2800" b="0" cap="none" spc="0" dirty="0">
              <a:ln w="0"/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8" name="Connector: Curved 7">
            <a:extLst>
              <a:ext uri="{FF2B5EF4-FFF2-40B4-BE49-F238E27FC236}">
                <a16:creationId xmlns:a16="http://schemas.microsoft.com/office/drawing/2014/main" id="{757B6B8D-464C-496A-AA37-EBBBE95CA3EB}"/>
              </a:ext>
            </a:extLst>
          </p:cNvPr>
          <p:cNvCxnSpPr>
            <a:cxnSpLocks/>
          </p:cNvCxnSpPr>
          <p:nvPr/>
        </p:nvCxnSpPr>
        <p:spPr>
          <a:xfrm rot="10800000">
            <a:off x="5799138" y="2984500"/>
            <a:ext cx="3116263" cy="2281534"/>
          </a:xfrm>
          <a:prstGeom prst="curvedConnector3">
            <a:avLst>
              <a:gd name="adj1" fmla="val 50000"/>
            </a:avLst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78177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50000"/>
                <a:lumOff val="50000"/>
              </a:schemeClr>
            </a:gs>
            <a:gs pos="100000">
              <a:schemeClr val="bg2">
                <a:lumMod val="2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6C1DD-1359-4657-9372-1BEE64E79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INTERIM COURT IMPROVEMENTS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C051220-E8A6-48B5-AA99-C822E6F6C686}"/>
              </a:ext>
            </a:extLst>
          </p:cNvPr>
          <p:cNvSpPr/>
          <p:nvPr/>
        </p:nvSpPr>
        <p:spPr>
          <a:xfrm>
            <a:off x="461023" y="1203822"/>
            <a:ext cx="3679177" cy="569386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ENCLOSURE CREATES ADDITIONAL EASTERN DOORWAY, MODIFIES EXISTING INTERIOR DOORWAYS, REPLACES EXISTING ROOF IN THIS AREA</a:t>
            </a:r>
          </a:p>
          <a:p>
            <a:pPr algn="ctr"/>
            <a:endParaRPr lang="en-US" sz="2800" b="0" cap="none" spc="0" dirty="0">
              <a:ln w="0"/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2800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MODIFICATION TO CHAMBER DOORS: FACILITATES SECURITY AND COVID ENTRY/EXIT RESTRICTIONS</a:t>
            </a:r>
            <a:endParaRPr lang="en-US" sz="2800" b="0" cap="none" spc="0" dirty="0">
              <a:ln w="0"/>
              <a:solidFill>
                <a:schemeClr val="accent6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C4E0F3-AF0F-41EC-9D9D-E77B4111C4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4213" y="1146175"/>
            <a:ext cx="7479362" cy="4876800"/>
          </a:xfrm>
          <a:prstGeom prst="rect">
            <a:avLst/>
          </a:prstGeom>
        </p:spPr>
      </p:pic>
      <p:cxnSp>
        <p:nvCxnSpPr>
          <p:cNvPr id="3" name="Connector: Curved 2">
            <a:extLst>
              <a:ext uri="{FF2B5EF4-FFF2-40B4-BE49-F238E27FC236}">
                <a16:creationId xmlns:a16="http://schemas.microsoft.com/office/drawing/2014/main" id="{05DC007E-CAD3-4C98-9C2D-28CE3D8A61E0}"/>
              </a:ext>
            </a:extLst>
          </p:cNvPr>
          <p:cNvCxnSpPr>
            <a:cxnSpLocks/>
          </p:cNvCxnSpPr>
          <p:nvPr/>
        </p:nvCxnSpPr>
        <p:spPr>
          <a:xfrm>
            <a:off x="4063117" y="1844703"/>
            <a:ext cx="4182386" cy="691763"/>
          </a:xfrm>
          <a:prstGeom prst="curvedConnector3">
            <a:avLst>
              <a:gd name="adj1" fmla="val 67300"/>
            </a:avLst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or: Curved 10">
            <a:extLst>
              <a:ext uri="{FF2B5EF4-FFF2-40B4-BE49-F238E27FC236}">
                <a16:creationId xmlns:a16="http://schemas.microsoft.com/office/drawing/2014/main" id="{E3CBCDD9-BFD9-4421-A18F-86620753B303}"/>
              </a:ext>
            </a:extLst>
          </p:cNvPr>
          <p:cNvCxnSpPr>
            <a:cxnSpLocks/>
          </p:cNvCxnSpPr>
          <p:nvPr/>
        </p:nvCxnSpPr>
        <p:spPr>
          <a:xfrm>
            <a:off x="4063117" y="1844703"/>
            <a:ext cx="4182386" cy="2480807"/>
          </a:xfrm>
          <a:prstGeom prst="curvedConnector3">
            <a:avLst>
              <a:gd name="adj1" fmla="val 59316"/>
            </a:avLst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or: Curved 14">
            <a:extLst>
              <a:ext uri="{FF2B5EF4-FFF2-40B4-BE49-F238E27FC236}">
                <a16:creationId xmlns:a16="http://schemas.microsoft.com/office/drawing/2014/main" id="{CC4507E3-3FA5-4CD2-A0A8-AA4CD562674F}"/>
              </a:ext>
            </a:extLst>
          </p:cNvPr>
          <p:cNvCxnSpPr>
            <a:cxnSpLocks/>
          </p:cNvCxnSpPr>
          <p:nvPr/>
        </p:nvCxnSpPr>
        <p:spPr>
          <a:xfrm>
            <a:off x="4063117" y="1844703"/>
            <a:ext cx="3705307" cy="2981739"/>
          </a:xfrm>
          <a:prstGeom prst="curvedConnector3">
            <a:avLst>
              <a:gd name="adj1" fmla="val 54292"/>
            </a:avLst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or: Curved 17">
            <a:extLst>
              <a:ext uri="{FF2B5EF4-FFF2-40B4-BE49-F238E27FC236}">
                <a16:creationId xmlns:a16="http://schemas.microsoft.com/office/drawing/2014/main" id="{8ECD034A-0259-469F-AC0B-FC7A342F088C}"/>
              </a:ext>
            </a:extLst>
          </p:cNvPr>
          <p:cNvCxnSpPr>
            <a:cxnSpLocks/>
          </p:cNvCxnSpPr>
          <p:nvPr/>
        </p:nvCxnSpPr>
        <p:spPr>
          <a:xfrm>
            <a:off x="4063117" y="1844703"/>
            <a:ext cx="3593989" cy="3381085"/>
          </a:xfrm>
          <a:prstGeom prst="curvedConnector3">
            <a:avLst>
              <a:gd name="adj1" fmla="val 50000"/>
            </a:avLst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or: Curved 25">
            <a:extLst>
              <a:ext uri="{FF2B5EF4-FFF2-40B4-BE49-F238E27FC236}">
                <a16:creationId xmlns:a16="http://schemas.microsoft.com/office/drawing/2014/main" id="{819CDA1E-DBFF-41EF-9255-DF0E2525BBF5}"/>
              </a:ext>
            </a:extLst>
          </p:cNvPr>
          <p:cNvCxnSpPr>
            <a:cxnSpLocks/>
          </p:cNvCxnSpPr>
          <p:nvPr/>
        </p:nvCxnSpPr>
        <p:spPr>
          <a:xfrm flipV="1">
            <a:off x="4140200" y="4826442"/>
            <a:ext cx="4439257" cy="631170"/>
          </a:xfrm>
          <a:prstGeom prst="curvedConnector3">
            <a:avLst>
              <a:gd name="adj1" fmla="val 125228"/>
            </a:avLst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or: Curved 30">
            <a:extLst>
              <a:ext uri="{FF2B5EF4-FFF2-40B4-BE49-F238E27FC236}">
                <a16:creationId xmlns:a16="http://schemas.microsoft.com/office/drawing/2014/main" id="{307BC19E-6878-4367-9E1F-610DE354B28C}"/>
              </a:ext>
            </a:extLst>
          </p:cNvPr>
          <p:cNvCxnSpPr>
            <a:cxnSpLocks/>
          </p:cNvCxnSpPr>
          <p:nvPr/>
        </p:nvCxnSpPr>
        <p:spPr>
          <a:xfrm>
            <a:off x="4063117" y="5457612"/>
            <a:ext cx="6209968" cy="172629"/>
          </a:xfrm>
          <a:prstGeom prst="curvedConnector3">
            <a:avLst>
              <a:gd name="adj1" fmla="val 50000"/>
            </a:avLst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01859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1024</Words>
  <Application>Microsoft Office PowerPoint</Application>
  <PresentationFormat>Widescreen</PresentationFormat>
  <Paragraphs>131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Adobe Gothic Std B</vt:lpstr>
      <vt:lpstr>Arial</vt:lpstr>
      <vt:lpstr>Calibri</vt:lpstr>
      <vt:lpstr>Calibri Light</vt:lpstr>
      <vt:lpstr>Office Theme</vt:lpstr>
      <vt:lpstr>PowerPoint Presentation</vt:lpstr>
      <vt:lpstr>DISCUSSION TOPICS</vt:lpstr>
      <vt:lpstr>FACILITIES BACKGROUND</vt:lpstr>
      <vt:lpstr>FACILITIES BACKGROUND</vt:lpstr>
      <vt:lpstr>FACILITIES BACKGROUND</vt:lpstr>
      <vt:lpstr>FACILITIES BACKGROUND</vt:lpstr>
      <vt:lpstr>FACILITIES BACKGROUND</vt:lpstr>
      <vt:lpstr>INTERIM COURT IMPROVEMENTS</vt:lpstr>
      <vt:lpstr>INTERIM COURT IMPROVEMENTS</vt:lpstr>
      <vt:lpstr>INTERIM COURT IMPROVEMENTS</vt:lpstr>
      <vt:lpstr>INTERIM COURT IMPROVEMENTS</vt:lpstr>
      <vt:lpstr>TEMPORARY COURT DISPLACEMENT</vt:lpstr>
      <vt:lpstr>TEMPORARY COURT DISPLACEMENT</vt:lpstr>
      <vt:lpstr>TEMPORARY COURT DISPLACEMENT</vt:lpstr>
      <vt:lpstr>PERMANENT FACILITIES</vt:lpstr>
      <vt:lpstr>PERMANENT FACILITIES</vt:lpstr>
      <vt:lpstr>PERMANENT FACILITIES</vt:lpstr>
      <vt:lpstr>PERMANENT FACILITIES</vt:lpstr>
      <vt:lpstr>PowerPoint Presentation</vt:lpstr>
      <vt:lpstr>PowerPoint Presentation</vt:lpstr>
      <vt:lpstr>PERMANENT FACILITIES</vt:lpstr>
      <vt:lpstr>PERMANENT FACILITIES</vt:lpstr>
      <vt:lpstr>PowerPoint Presentation</vt:lpstr>
      <vt:lpstr>PowerPoint Presentation</vt:lpstr>
      <vt:lpstr>PowerPoint Presentation</vt:lpstr>
      <vt:lpstr>PERMANENT FACILITIES</vt:lpstr>
      <vt:lpstr>PERMANENT FACILITIES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Jori Burnett</dc:creator>
  <cp:lastModifiedBy>Jori Burnett</cp:lastModifiedBy>
  <cp:revision>1</cp:revision>
  <dcterms:created xsi:type="dcterms:W3CDTF">2020-09-18T23:57:23Z</dcterms:created>
  <dcterms:modified xsi:type="dcterms:W3CDTF">2020-09-18T23:57:27Z</dcterms:modified>
</cp:coreProperties>
</file>