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8" r:id="rId5"/>
    <p:sldId id="261" r:id="rId6"/>
    <p:sldId id="259" r:id="rId7"/>
    <p:sldId id="260" r:id="rId8"/>
    <p:sldId id="262" r:id="rId9"/>
    <p:sldId id="263" r:id="rId10"/>
    <p:sldId id="265" r:id="rId11"/>
    <p:sldId id="267" r:id="rId12"/>
    <p:sldId id="268" r:id="rId13"/>
    <p:sldId id="269" r:id="rId14"/>
    <p:sldId id="270" r:id="rId15"/>
    <p:sldId id="271" r:id="rId16"/>
    <p:sldId id="274" r:id="rId17"/>
    <p:sldId id="275" r:id="rId18"/>
    <p:sldId id="27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i Burnett" initials="JB" lastIdx="13" clrIdx="0">
    <p:extLst>
      <p:ext uri="{19B8F6BF-5375-455C-9EA6-DF929625EA0E}">
        <p15:presenceInfo xmlns:p15="http://schemas.microsoft.com/office/powerpoint/2012/main" userId="S::JoriBurnett@cityofferndale.org::00c0c525-a544-465a-9f37-4947f740e2a5" providerId="AD"/>
      </p:ext>
    </p:extLst>
  </p:cmAuthor>
  <p:cmAuthor id="2" name="Dannon Traxler" initials="DT" lastIdx="14" clrIdx="1">
    <p:extLst>
      <p:ext uri="{19B8F6BF-5375-455C-9EA6-DF929625EA0E}">
        <p15:presenceInfo xmlns:p15="http://schemas.microsoft.com/office/powerpoint/2012/main" userId="S::dtraxler@langabeertraxler.com::4f02b0e9-ef5a-4a5d-893f-a31d6260cddb" providerId="AD"/>
      </p:ext>
    </p:extLst>
  </p:cmAuthor>
  <p:cmAuthor id="3" name="Kevin Renz" initials="KR" lastIdx="3" clrIdx="2">
    <p:extLst>
      <p:ext uri="{19B8F6BF-5375-455C-9EA6-DF929625EA0E}">
        <p15:presenceInfo xmlns:p15="http://schemas.microsoft.com/office/powerpoint/2012/main" userId="S::KevinRenz@cityofferndale.org::97768a31-12fc-4c74-8b02-6a5f430e8e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980"/>
    <a:srgbClr val="ED7D31"/>
    <a:srgbClr val="D8D372"/>
    <a:srgbClr val="D6D6BD"/>
    <a:srgbClr val="B1C840"/>
    <a:srgbClr val="EFEFD4"/>
    <a:srgbClr val="BC7A43"/>
    <a:srgbClr val="CCB3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4" d="100"/>
          <a:sy n="94" d="100"/>
        </p:scale>
        <p:origin x="108"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B41CA-4AD9-4FAD-AC1E-F1455306E06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72AF3C40-2920-4534-9FAB-34514CF9369C}">
      <dgm:prSet phldrT="[Text]"/>
      <dgm:spPr/>
      <dgm:t>
        <a:bodyPr/>
        <a:lstStyle/>
        <a:p>
          <a:r>
            <a:rPr lang="en-US" dirty="0"/>
            <a:t>ADMIN DECISION</a:t>
          </a:r>
        </a:p>
      </dgm:t>
    </dgm:pt>
    <dgm:pt modelId="{F11949B9-8BD9-4BB6-A584-00A5C92427CE}" type="parTrans" cxnId="{684EC98B-D076-4C00-8D99-D6FA5B4C85D4}">
      <dgm:prSet/>
      <dgm:spPr/>
      <dgm:t>
        <a:bodyPr/>
        <a:lstStyle/>
        <a:p>
          <a:endParaRPr lang="en-US"/>
        </a:p>
      </dgm:t>
    </dgm:pt>
    <dgm:pt modelId="{87295A29-BF09-4106-97F3-2583B7BAABC7}" type="sibTrans" cxnId="{684EC98B-D076-4C00-8D99-D6FA5B4C85D4}">
      <dgm:prSet/>
      <dgm:spPr/>
      <dgm:t>
        <a:bodyPr/>
        <a:lstStyle/>
        <a:p>
          <a:endParaRPr lang="en-US"/>
        </a:p>
      </dgm:t>
    </dgm:pt>
    <dgm:pt modelId="{2F0B63A2-11AE-413E-8289-3AEA5F2E0282}">
      <dgm:prSet phldrT="[Text]"/>
      <dgm:spPr/>
      <dgm:t>
        <a:bodyPr/>
        <a:lstStyle/>
        <a:p>
          <a:r>
            <a:rPr lang="en-US" dirty="0"/>
            <a:t>STAFF ISSUES FINAL WRITTEN DECISION</a:t>
          </a:r>
        </a:p>
      </dgm:t>
    </dgm:pt>
    <dgm:pt modelId="{B822DA37-DD57-4662-B373-06EDCE764268}" type="parTrans" cxnId="{248C1BE9-D2D5-41DE-BCC4-1FB86A644FF3}">
      <dgm:prSet/>
      <dgm:spPr/>
      <dgm:t>
        <a:bodyPr/>
        <a:lstStyle/>
        <a:p>
          <a:endParaRPr lang="en-US"/>
        </a:p>
      </dgm:t>
    </dgm:pt>
    <dgm:pt modelId="{F0F81CA6-3F64-4778-BD8C-8B8FB3E7CDF9}" type="sibTrans" cxnId="{248C1BE9-D2D5-41DE-BCC4-1FB86A644FF3}">
      <dgm:prSet/>
      <dgm:spPr/>
      <dgm:t>
        <a:bodyPr/>
        <a:lstStyle/>
        <a:p>
          <a:endParaRPr lang="en-US"/>
        </a:p>
      </dgm:t>
    </dgm:pt>
    <dgm:pt modelId="{F9F3F7CE-1166-4AF2-A46A-5D164E5852B6}">
      <dgm:prSet phldrT="[Text]"/>
      <dgm:spPr/>
      <dgm:t>
        <a:bodyPr/>
        <a:lstStyle/>
        <a:p>
          <a:r>
            <a:rPr lang="en-US" dirty="0"/>
            <a:t>APPEAL</a:t>
          </a:r>
        </a:p>
      </dgm:t>
    </dgm:pt>
    <dgm:pt modelId="{283CA4F4-D036-4989-92D9-F10B8735E626}" type="parTrans" cxnId="{787662FD-43F2-4983-85BA-817C1476A68B}">
      <dgm:prSet/>
      <dgm:spPr/>
      <dgm:t>
        <a:bodyPr/>
        <a:lstStyle/>
        <a:p>
          <a:endParaRPr lang="en-US"/>
        </a:p>
      </dgm:t>
    </dgm:pt>
    <dgm:pt modelId="{EA67692B-7255-4B6E-BBC0-12F167FE9ADB}" type="sibTrans" cxnId="{787662FD-43F2-4983-85BA-817C1476A68B}">
      <dgm:prSet/>
      <dgm:spPr/>
      <dgm:t>
        <a:bodyPr/>
        <a:lstStyle/>
        <a:p>
          <a:endParaRPr lang="en-US"/>
        </a:p>
      </dgm:t>
    </dgm:pt>
    <dgm:pt modelId="{C5DF84A1-D5B7-4F36-A389-B1A265EB0EF3}">
      <dgm:prSet phldrT="[Text]"/>
      <dgm:spPr/>
      <dgm:t>
        <a:bodyPr/>
        <a:lstStyle/>
        <a:p>
          <a:r>
            <a:rPr lang="en-US" dirty="0"/>
            <a:t>APPEAL FILED WITHIN 10 DAYS</a:t>
          </a:r>
        </a:p>
      </dgm:t>
    </dgm:pt>
    <dgm:pt modelId="{8DD6F12F-3AF1-4A19-B7C4-55B5B0D2C207}" type="parTrans" cxnId="{4CDAF548-C9FD-4E5F-9CD7-C17BAE626970}">
      <dgm:prSet/>
      <dgm:spPr/>
      <dgm:t>
        <a:bodyPr/>
        <a:lstStyle/>
        <a:p>
          <a:endParaRPr lang="en-US"/>
        </a:p>
      </dgm:t>
    </dgm:pt>
    <dgm:pt modelId="{697CA11B-0F51-4780-8ADE-FB2FDAD0D933}" type="sibTrans" cxnId="{4CDAF548-C9FD-4E5F-9CD7-C17BAE626970}">
      <dgm:prSet/>
      <dgm:spPr/>
      <dgm:t>
        <a:bodyPr/>
        <a:lstStyle/>
        <a:p>
          <a:endParaRPr lang="en-US"/>
        </a:p>
      </dgm:t>
    </dgm:pt>
    <dgm:pt modelId="{210CD5D7-DC9B-4BE9-B248-1CCC943B6217}">
      <dgm:prSet phldrT="[Text]"/>
      <dgm:spPr/>
      <dgm:t>
        <a:bodyPr/>
        <a:lstStyle/>
        <a:p>
          <a:r>
            <a:rPr lang="en-US" dirty="0"/>
            <a:t>HEARING EXAMINER SCHEDULES HEARING</a:t>
          </a:r>
        </a:p>
      </dgm:t>
    </dgm:pt>
    <dgm:pt modelId="{D2DAC9B7-CF15-4075-A57B-02CFF9CFC250}" type="parTrans" cxnId="{8A3F80B0-3C48-40B8-BB3C-3ECE53E40A81}">
      <dgm:prSet/>
      <dgm:spPr/>
      <dgm:t>
        <a:bodyPr/>
        <a:lstStyle/>
        <a:p>
          <a:endParaRPr lang="en-US"/>
        </a:p>
      </dgm:t>
    </dgm:pt>
    <dgm:pt modelId="{2ADF384B-3E41-47C5-AC82-92A1E26F4BDF}" type="sibTrans" cxnId="{8A3F80B0-3C48-40B8-BB3C-3ECE53E40A81}">
      <dgm:prSet/>
      <dgm:spPr/>
      <dgm:t>
        <a:bodyPr/>
        <a:lstStyle/>
        <a:p>
          <a:endParaRPr lang="en-US"/>
        </a:p>
      </dgm:t>
    </dgm:pt>
    <dgm:pt modelId="{467BE8E3-3A46-48E4-8D99-905536A9CD2E}">
      <dgm:prSet phldrT="[Text]"/>
      <dgm:spPr/>
      <dgm:t>
        <a:bodyPr/>
        <a:lstStyle/>
        <a:p>
          <a:r>
            <a:rPr lang="en-US" dirty="0"/>
            <a:t>EXAMINER DECISION*</a:t>
          </a:r>
        </a:p>
      </dgm:t>
    </dgm:pt>
    <dgm:pt modelId="{217FE5C0-308D-4AE5-9CE8-ACD73B25625B}" type="parTrans" cxnId="{7BC6D98B-435C-4689-B1A9-B2661B6804E1}">
      <dgm:prSet/>
      <dgm:spPr/>
      <dgm:t>
        <a:bodyPr/>
        <a:lstStyle/>
        <a:p>
          <a:endParaRPr lang="en-US"/>
        </a:p>
      </dgm:t>
    </dgm:pt>
    <dgm:pt modelId="{5AC92349-9CD7-4C25-8E72-7918FBD1C6AB}" type="sibTrans" cxnId="{7BC6D98B-435C-4689-B1A9-B2661B6804E1}">
      <dgm:prSet/>
      <dgm:spPr/>
      <dgm:t>
        <a:bodyPr/>
        <a:lstStyle/>
        <a:p>
          <a:endParaRPr lang="en-US"/>
        </a:p>
      </dgm:t>
    </dgm:pt>
    <dgm:pt modelId="{4E9C8808-7943-4AD7-A1A4-93D0725232E0}">
      <dgm:prSet phldrT="[Text]"/>
      <dgm:spPr/>
      <dgm:t>
        <a:bodyPr/>
        <a:lstStyle/>
        <a:p>
          <a:r>
            <a:rPr lang="en-US" dirty="0"/>
            <a:t>STAFF DEVELOPS STAFF REPORT</a:t>
          </a:r>
        </a:p>
      </dgm:t>
    </dgm:pt>
    <dgm:pt modelId="{0D4DE5BB-89AD-46D3-AB99-10E27CA9341B}" type="parTrans" cxnId="{E3AF20CF-73AB-4744-84A1-26CCE22E8F13}">
      <dgm:prSet/>
      <dgm:spPr/>
      <dgm:t>
        <a:bodyPr/>
        <a:lstStyle/>
        <a:p>
          <a:endParaRPr lang="en-US"/>
        </a:p>
      </dgm:t>
    </dgm:pt>
    <dgm:pt modelId="{1620C655-26A4-49C7-A518-83CD1C0C8CDA}" type="sibTrans" cxnId="{E3AF20CF-73AB-4744-84A1-26CCE22E8F13}">
      <dgm:prSet/>
      <dgm:spPr/>
      <dgm:t>
        <a:bodyPr/>
        <a:lstStyle/>
        <a:p>
          <a:endParaRPr lang="en-US"/>
        </a:p>
      </dgm:t>
    </dgm:pt>
    <dgm:pt modelId="{C1C5D898-6EA2-423F-8EC7-5B264751D9A9}">
      <dgm:prSet phldrT="[Text]"/>
      <dgm:spPr/>
      <dgm:t>
        <a:bodyPr/>
        <a:lstStyle/>
        <a:p>
          <a:r>
            <a:rPr lang="en-US" dirty="0"/>
            <a:t>H.E. CONSIDERS ARGUMENTS, RENDERS DECISION</a:t>
          </a:r>
        </a:p>
      </dgm:t>
    </dgm:pt>
    <dgm:pt modelId="{AC61EE6C-BC7A-45AC-A6FF-7999652A343D}" type="parTrans" cxnId="{6E555F93-EB8B-4713-BDA8-E4927CA18CE6}">
      <dgm:prSet/>
      <dgm:spPr/>
      <dgm:t>
        <a:bodyPr/>
        <a:lstStyle/>
        <a:p>
          <a:endParaRPr lang="en-US"/>
        </a:p>
      </dgm:t>
    </dgm:pt>
    <dgm:pt modelId="{BA79A596-D317-4C75-A530-9DBDB51DF23C}" type="sibTrans" cxnId="{6E555F93-EB8B-4713-BDA8-E4927CA18CE6}">
      <dgm:prSet/>
      <dgm:spPr/>
      <dgm:t>
        <a:bodyPr/>
        <a:lstStyle/>
        <a:p>
          <a:endParaRPr lang="en-US"/>
        </a:p>
      </dgm:t>
    </dgm:pt>
    <dgm:pt modelId="{1C948BF1-4BF6-4BC3-A9CE-9349ED65FD0C}" type="pres">
      <dgm:prSet presAssocID="{682B41CA-4AD9-4FAD-AC1E-F1455306E067}" presName="linearFlow" presStyleCnt="0">
        <dgm:presLayoutVars>
          <dgm:dir/>
          <dgm:animLvl val="lvl"/>
          <dgm:resizeHandles val="exact"/>
        </dgm:presLayoutVars>
      </dgm:prSet>
      <dgm:spPr/>
    </dgm:pt>
    <dgm:pt modelId="{7CA030EB-5F30-406E-8B5B-69793FC14FE7}" type="pres">
      <dgm:prSet presAssocID="{72AF3C40-2920-4534-9FAB-34514CF9369C}" presName="composite" presStyleCnt="0"/>
      <dgm:spPr/>
    </dgm:pt>
    <dgm:pt modelId="{A72C6C82-84AC-49DF-B4FD-A221F3BA804B}" type="pres">
      <dgm:prSet presAssocID="{72AF3C40-2920-4534-9FAB-34514CF9369C}" presName="parentText" presStyleLbl="alignNode1" presStyleIdx="0" presStyleCnt="3">
        <dgm:presLayoutVars>
          <dgm:chMax val="1"/>
          <dgm:bulletEnabled val="1"/>
        </dgm:presLayoutVars>
      </dgm:prSet>
      <dgm:spPr/>
    </dgm:pt>
    <dgm:pt modelId="{02645027-A544-4F93-A94A-EB5563F2F918}" type="pres">
      <dgm:prSet presAssocID="{72AF3C40-2920-4534-9FAB-34514CF9369C}" presName="descendantText" presStyleLbl="alignAcc1" presStyleIdx="0" presStyleCnt="3" custLinFactNeighborX="1406" custLinFactNeighborY="-52350">
        <dgm:presLayoutVars>
          <dgm:bulletEnabled val="1"/>
        </dgm:presLayoutVars>
      </dgm:prSet>
      <dgm:spPr/>
    </dgm:pt>
    <dgm:pt modelId="{3C2A93F6-F2C1-4E43-949F-63ED896A0A2C}" type="pres">
      <dgm:prSet presAssocID="{87295A29-BF09-4106-97F3-2583B7BAABC7}" presName="sp" presStyleCnt="0"/>
      <dgm:spPr/>
    </dgm:pt>
    <dgm:pt modelId="{C44A488F-11C4-4A80-85FE-018D94152B98}" type="pres">
      <dgm:prSet presAssocID="{F9F3F7CE-1166-4AF2-A46A-5D164E5852B6}" presName="composite" presStyleCnt="0"/>
      <dgm:spPr/>
    </dgm:pt>
    <dgm:pt modelId="{264EE4B5-C513-48E5-90E3-E96498C2F6B7}" type="pres">
      <dgm:prSet presAssocID="{F9F3F7CE-1166-4AF2-A46A-5D164E5852B6}" presName="parentText" presStyleLbl="alignNode1" presStyleIdx="1" presStyleCnt="3">
        <dgm:presLayoutVars>
          <dgm:chMax val="1"/>
          <dgm:bulletEnabled val="1"/>
        </dgm:presLayoutVars>
      </dgm:prSet>
      <dgm:spPr/>
    </dgm:pt>
    <dgm:pt modelId="{3391295E-105D-4C3A-9190-6B4A85406E78}" type="pres">
      <dgm:prSet presAssocID="{F9F3F7CE-1166-4AF2-A46A-5D164E5852B6}" presName="descendantText" presStyleLbl="alignAcc1" presStyleIdx="1" presStyleCnt="3">
        <dgm:presLayoutVars>
          <dgm:bulletEnabled val="1"/>
        </dgm:presLayoutVars>
      </dgm:prSet>
      <dgm:spPr/>
    </dgm:pt>
    <dgm:pt modelId="{F52A0030-69FF-46D6-9349-D6598D97FC8F}" type="pres">
      <dgm:prSet presAssocID="{EA67692B-7255-4B6E-BBC0-12F167FE9ADB}" presName="sp" presStyleCnt="0"/>
      <dgm:spPr/>
    </dgm:pt>
    <dgm:pt modelId="{B27C722A-CE8C-49E2-BBBC-0FBD92A93A29}" type="pres">
      <dgm:prSet presAssocID="{467BE8E3-3A46-48E4-8D99-905536A9CD2E}" presName="composite" presStyleCnt="0"/>
      <dgm:spPr/>
    </dgm:pt>
    <dgm:pt modelId="{E67866DD-6283-44EE-98F6-D0603E389C69}" type="pres">
      <dgm:prSet presAssocID="{467BE8E3-3A46-48E4-8D99-905536A9CD2E}" presName="parentText" presStyleLbl="alignNode1" presStyleIdx="2" presStyleCnt="3">
        <dgm:presLayoutVars>
          <dgm:chMax val="1"/>
          <dgm:bulletEnabled val="1"/>
        </dgm:presLayoutVars>
      </dgm:prSet>
      <dgm:spPr/>
    </dgm:pt>
    <dgm:pt modelId="{2117B0D0-B7B1-424C-8DDA-15BE1FD6A790}" type="pres">
      <dgm:prSet presAssocID="{467BE8E3-3A46-48E4-8D99-905536A9CD2E}" presName="descendantText" presStyleLbl="alignAcc1" presStyleIdx="2" presStyleCnt="3">
        <dgm:presLayoutVars>
          <dgm:bulletEnabled val="1"/>
        </dgm:presLayoutVars>
      </dgm:prSet>
      <dgm:spPr/>
    </dgm:pt>
  </dgm:ptLst>
  <dgm:cxnLst>
    <dgm:cxn modelId="{C15ADF0E-9573-49EB-8F00-365220B47D70}" type="presOf" srcId="{210CD5D7-DC9B-4BE9-B248-1CCC943B6217}" destId="{3391295E-105D-4C3A-9190-6B4A85406E78}" srcOrd="0" destOrd="1" presId="urn:microsoft.com/office/officeart/2005/8/layout/chevron2"/>
    <dgm:cxn modelId="{4DBA5214-04AC-4B97-BBF7-5CCA735D9E27}" type="presOf" srcId="{4E9C8808-7943-4AD7-A1A4-93D0725232E0}" destId="{2117B0D0-B7B1-424C-8DDA-15BE1FD6A790}" srcOrd="0" destOrd="0" presId="urn:microsoft.com/office/officeart/2005/8/layout/chevron2"/>
    <dgm:cxn modelId="{9FA44724-2B81-45D2-B8C2-48230F7D2942}" type="presOf" srcId="{682B41CA-4AD9-4FAD-AC1E-F1455306E067}" destId="{1C948BF1-4BF6-4BC3-A9CE-9349ED65FD0C}" srcOrd="0" destOrd="0" presId="urn:microsoft.com/office/officeart/2005/8/layout/chevron2"/>
    <dgm:cxn modelId="{B5E9995D-7981-43CD-AD41-CDDBCEA42BBE}" type="presOf" srcId="{F9F3F7CE-1166-4AF2-A46A-5D164E5852B6}" destId="{264EE4B5-C513-48E5-90E3-E96498C2F6B7}" srcOrd="0" destOrd="0" presId="urn:microsoft.com/office/officeart/2005/8/layout/chevron2"/>
    <dgm:cxn modelId="{337D6845-E3A5-402C-84C8-E6AC8C5A4407}" type="presOf" srcId="{C5DF84A1-D5B7-4F36-A389-B1A265EB0EF3}" destId="{3391295E-105D-4C3A-9190-6B4A85406E78}" srcOrd="0" destOrd="0" presId="urn:microsoft.com/office/officeart/2005/8/layout/chevron2"/>
    <dgm:cxn modelId="{4CDAF548-C9FD-4E5F-9CD7-C17BAE626970}" srcId="{F9F3F7CE-1166-4AF2-A46A-5D164E5852B6}" destId="{C5DF84A1-D5B7-4F36-A389-B1A265EB0EF3}" srcOrd="0" destOrd="0" parTransId="{8DD6F12F-3AF1-4A19-B7C4-55B5B0D2C207}" sibTransId="{697CA11B-0F51-4780-8ADE-FB2FDAD0D933}"/>
    <dgm:cxn modelId="{85FEB858-E4D8-4CE5-AD62-C9207E5BD806}" type="presOf" srcId="{C1C5D898-6EA2-423F-8EC7-5B264751D9A9}" destId="{2117B0D0-B7B1-424C-8DDA-15BE1FD6A790}" srcOrd="0" destOrd="1" presId="urn:microsoft.com/office/officeart/2005/8/layout/chevron2"/>
    <dgm:cxn modelId="{3F9C1679-D47D-4AE6-B8CB-6C35A0C7C58F}" type="presOf" srcId="{72AF3C40-2920-4534-9FAB-34514CF9369C}" destId="{A72C6C82-84AC-49DF-B4FD-A221F3BA804B}" srcOrd="0" destOrd="0" presId="urn:microsoft.com/office/officeart/2005/8/layout/chevron2"/>
    <dgm:cxn modelId="{684EC98B-D076-4C00-8D99-D6FA5B4C85D4}" srcId="{682B41CA-4AD9-4FAD-AC1E-F1455306E067}" destId="{72AF3C40-2920-4534-9FAB-34514CF9369C}" srcOrd="0" destOrd="0" parTransId="{F11949B9-8BD9-4BB6-A584-00A5C92427CE}" sibTransId="{87295A29-BF09-4106-97F3-2583B7BAABC7}"/>
    <dgm:cxn modelId="{7BC6D98B-435C-4689-B1A9-B2661B6804E1}" srcId="{682B41CA-4AD9-4FAD-AC1E-F1455306E067}" destId="{467BE8E3-3A46-48E4-8D99-905536A9CD2E}" srcOrd="2" destOrd="0" parTransId="{217FE5C0-308D-4AE5-9CE8-ACD73B25625B}" sibTransId="{5AC92349-9CD7-4C25-8E72-7918FBD1C6AB}"/>
    <dgm:cxn modelId="{6E555F93-EB8B-4713-BDA8-E4927CA18CE6}" srcId="{467BE8E3-3A46-48E4-8D99-905536A9CD2E}" destId="{C1C5D898-6EA2-423F-8EC7-5B264751D9A9}" srcOrd="1" destOrd="0" parTransId="{AC61EE6C-BC7A-45AC-A6FF-7999652A343D}" sibTransId="{BA79A596-D317-4C75-A530-9DBDB51DF23C}"/>
    <dgm:cxn modelId="{B25AC1AF-92A2-470E-A6BD-F68AF144E651}" type="presOf" srcId="{467BE8E3-3A46-48E4-8D99-905536A9CD2E}" destId="{E67866DD-6283-44EE-98F6-D0603E389C69}" srcOrd="0" destOrd="0" presId="urn:microsoft.com/office/officeart/2005/8/layout/chevron2"/>
    <dgm:cxn modelId="{8A3F80B0-3C48-40B8-BB3C-3ECE53E40A81}" srcId="{F9F3F7CE-1166-4AF2-A46A-5D164E5852B6}" destId="{210CD5D7-DC9B-4BE9-B248-1CCC943B6217}" srcOrd="1" destOrd="0" parTransId="{D2DAC9B7-CF15-4075-A57B-02CFF9CFC250}" sibTransId="{2ADF384B-3E41-47C5-AC82-92A1E26F4BDF}"/>
    <dgm:cxn modelId="{E3AF20CF-73AB-4744-84A1-26CCE22E8F13}" srcId="{467BE8E3-3A46-48E4-8D99-905536A9CD2E}" destId="{4E9C8808-7943-4AD7-A1A4-93D0725232E0}" srcOrd="0" destOrd="0" parTransId="{0D4DE5BB-89AD-46D3-AB99-10E27CA9341B}" sibTransId="{1620C655-26A4-49C7-A518-83CD1C0C8CDA}"/>
    <dgm:cxn modelId="{248C1BE9-D2D5-41DE-BCC4-1FB86A644FF3}" srcId="{72AF3C40-2920-4534-9FAB-34514CF9369C}" destId="{2F0B63A2-11AE-413E-8289-3AEA5F2E0282}" srcOrd="0" destOrd="0" parTransId="{B822DA37-DD57-4662-B373-06EDCE764268}" sibTransId="{F0F81CA6-3F64-4778-BD8C-8B8FB3E7CDF9}"/>
    <dgm:cxn modelId="{19F0BBF4-27DB-4BA8-8CA7-6DE083751938}" type="presOf" srcId="{2F0B63A2-11AE-413E-8289-3AEA5F2E0282}" destId="{02645027-A544-4F93-A94A-EB5563F2F918}" srcOrd="0" destOrd="0" presId="urn:microsoft.com/office/officeart/2005/8/layout/chevron2"/>
    <dgm:cxn modelId="{787662FD-43F2-4983-85BA-817C1476A68B}" srcId="{682B41CA-4AD9-4FAD-AC1E-F1455306E067}" destId="{F9F3F7CE-1166-4AF2-A46A-5D164E5852B6}" srcOrd="1" destOrd="0" parTransId="{283CA4F4-D036-4989-92D9-F10B8735E626}" sibTransId="{EA67692B-7255-4B6E-BBC0-12F167FE9ADB}"/>
    <dgm:cxn modelId="{8AC777C2-2BB5-4BAD-9DEE-4E1AB49B0911}" type="presParOf" srcId="{1C948BF1-4BF6-4BC3-A9CE-9349ED65FD0C}" destId="{7CA030EB-5F30-406E-8B5B-69793FC14FE7}" srcOrd="0" destOrd="0" presId="urn:microsoft.com/office/officeart/2005/8/layout/chevron2"/>
    <dgm:cxn modelId="{B44430AA-09C0-4990-AD39-670B9D70118D}" type="presParOf" srcId="{7CA030EB-5F30-406E-8B5B-69793FC14FE7}" destId="{A72C6C82-84AC-49DF-B4FD-A221F3BA804B}" srcOrd="0" destOrd="0" presId="urn:microsoft.com/office/officeart/2005/8/layout/chevron2"/>
    <dgm:cxn modelId="{E9A48154-B981-4008-A0DC-183403935568}" type="presParOf" srcId="{7CA030EB-5F30-406E-8B5B-69793FC14FE7}" destId="{02645027-A544-4F93-A94A-EB5563F2F918}" srcOrd="1" destOrd="0" presId="urn:microsoft.com/office/officeart/2005/8/layout/chevron2"/>
    <dgm:cxn modelId="{DBF4AFF8-14FB-4CE8-A023-3607C0FAD150}" type="presParOf" srcId="{1C948BF1-4BF6-4BC3-A9CE-9349ED65FD0C}" destId="{3C2A93F6-F2C1-4E43-949F-63ED896A0A2C}" srcOrd="1" destOrd="0" presId="urn:microsoft.com/office/officeart/2005/8/layout/chevron2"/>
    <dgm:cxn modelId="{FCE77270-8FD5-45AF-8E46-3107EC43DEE3}" type="presParOf" srcId="{1C948BF1-4BF6-4BC3-A9CE-9349ED65FD0C}" destId="{C44A488F-11C4-4A80-85FE-018D94152B98}" srcOrd="2" destOrd="0" presId="urn:microsoft.com/office/officeart/2005/8/layout/chevron2"/>
    <dgm:cxn modelId="{992F92E4-0F19-45B2-82FF-1909CF1FC49D}" type="presParOf" srcId="{C44A488F-11C4-4A80-85FE-018D94152B98}" destId="{264EE4B5-C513-48E5-90E3-E96498C2F6B7}" srcOrd="0" destOrd="0" presId="urn:microsoft.com/office/officeart/2005/8/layout/chevron2"/>
    <dgm:cxn modelId="{79BEB377-6544-4310-B3F5-4157DEF7DDDA}" type="presParOf" srcId="{C44A488F-11C4-4A80-85FE-018D94152B98}" destId="{3391295E-105D-4C3A-9190-6B4A85406E78}" srcOrd="1" destOrd="0" presId="urn:microsoft.com/office/officeart/2005/8/layout/chevron2"/>
    <dgm:cxn modelId="{E6F2E325-B089-405C-B2AA-5F37A99E6B17}" type="presParOf" srcId="{1C948BF1-4BF6-4BC3-A9CE-9349ED65FD0C}" destId="{F52A0030-69FF-46D6-9349-D6598D97FC8F}" srcOrd="3" destOrd="0" presId="urn:microsoft.com/office/officeart/2005/8/layout/chevron2"/>
    <dgm:cxn modelId="{940F505B-95E4-4D25-813A-3234EE1ED275}" type="presParOf" srcId="{1C948BF1-4BF6-4BC3-A9CE-9349ED65FD0C}" destId="{B27C722A-CE8C-49E2-BBBC-0FBD92A93A29}" srcOrd="4" destOrd="0" presId="urn:microsoft.com/office/officeart/2005/8/layout/chevron2"/>
    <dgm:cxn modelId="{B3ED9D30-9A74-4962-B55F-577E28135337}" type="presParOf" srcId="{B27C722A-CE8C-49E2-BBBC-0FBD92A93A29}" destId="{E67866DD-6283-44EE-98F6-D0603E389C69}" srcOrd="0" destOrd="0" presId="urn:microsoft.com/office/officeart/2005/8/layout/chevron2"/>
    <dgm:cxn modelId="{B5B5D0EC-3B53-4802-B3C6-66CCFACDD930}" type="presParOf" srcId="{B27C722A-CE8C-49E2-BBBC-0FBD92A93A29}" destId="{2117B0D0-B7B1-424C-8DDA-15BE1FD6A7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24829-D3F1-443F-AF3B-8C0729261985}" type="doc">
      <dgm:prSet loTypeId="urn:microsoft.com/office/officeart/2005/8/layout/hProcess9" loCatId="process" qsTypeId="urn:microsoft.com/office/officeart/2005/8/quickstyle/simple1" qsCatId="simple" csTypeId="urn:microsoft.com/office/officeart/2005/8/colors/accent1_2" csCatId="accent1" phldr="1"/>
      <dgm:spPr/>
    </dgm:pt>
    <dgm:pt modelId="{E78DB132-921C-40A9-AA2B-3D5178DFCD94}">
      <dgm:prSet phldrT="[Text]"/>
      <dgm:spPr/>
      <dgm:t>
        <a:bodyPr/>
        <a:lstStyle/>
        <a:p>
          <a:r>
            <a:rPr lang="en-US" dirty="0"/>
            <a:t>APPEAL TIMELY FILED, FEES PAID</a:t>
          </a:r>
        </a:p>
      </dgm:t>
    </dgm:pt>
    <dgm:pt modelId="{C9FC1966-19F3-413E-9A00-66BD65A258FD}" type="parTrans" cxnId="{B9319CB1-70A9-460F-AF91-073145B2B7C5}">
      <dgm:prSet/>
      <dgm:spPr/>
      <dgm:t>
        <a:bodyPr/>
        <a:lstStyle/>
        <a:p>
          <a:endParaRPr lang="en-US"/>
        </a:p>
      </dgm:t>
    </dgm:pt>
    <dgm:pt modelId="{3CBF9AB5-C41C-46F5-8E4B-94467F3A9E94}" type="sibTrans" cxnId="{B9319CB1-70A9-460F-AF91-073145B2B7C5}">
      <dgm:prSet/>
      <dgm:spPr/>
      <dgm:t>
        <a:bodyPr/>
        <a:lstStyle/>
        <a:p>
          <a:endParaRPr lang="en-US"/>
        </a:p>
      </dgm:t>
    </dgm:pt>
    <dgm:pt modelId="{3B8FFE4C-E244-40AF-88A4-316C286FA411}">
      <dgm:prSet phldrT="[Text]"/>
      <dgm:spPr/>
      <dgm:t>
        <a:bodyPr/>
        <a:lstStyle/>
        <a:p>
          <a:r>
            <a:rPr lang="en-US" dirty="0"/>
            <a:t>APPEAL DOCUMENTS SENT TO CITY ATTORNEY, HEARING EXAMINER (PATTI)*</a:t>
          </a:r>
        </a:p>
      </dgm:t>
    </dgm:pt>
    <dgm:pt modelId="{C51504F3-E87E-4E04-92EB-09C1F5B79965}" type="parTrans" cxnId="{18202399-AF97-449E-899E-975A95EC4D4B}">
      <dgm:prSet/>
      <dgm:spPr/>
      <dgm:t>
        <a:bodyPr/>
        <a:lstStyle/>
        <a:p>
          <a:endParaRPr lang="en-US"/>
        </a:p>
      </dgm:t>
    </dgm:pt>
    <dgm:pt modelId="{325237F4-4594-4B48-9298-C56B10CDCA4E}" type="sibTrans" cxnId="{18202399-AF97-449E-899E-975A95EC4D4B}">
      <dgm:prSet/>
      <dgm:spPr/>
      <dgm:t>
        <a:bodyPr/>
        <a:lstStyle/>
        <a:p>
          <a:endParaRPr lang="en-US"/>
        </a:p>
      </dgm:t>
    </dgm:pt>
    <dgm:pt modelId="{C555E66C-A606-483C-B0BA-E0F743B97F00}">
      <dgm:prSet phldrT="[Text]"/>
      <dgm:spPr/>
      <dgm:t>
        <a:bodyPr/>
        <a:lstStyle/>
        <a:p>
          <a:r>
            <a:rPr lang="en-US" dirty="0"/>
            <a:t>CITY REVIEWS APPEAL DOCUMENTS: CAN AN APPEAL BE SUSTAINED?</a:t>
          </a:r>
        </a:p>
      </dgm:t>
    </dgm:pt>
    <dgm:pt modelId="{07D2AFC2-1838-482D-ABF9-67ADFEC1F3B6}" type="parTrans" cxnId="{DD3CEA3A-49EE-49ED-BE37-A0223E06947D}">
      <dgm:prSet/>
      <dgm:spPr/>
      <dgm:t>
        <a:bodyPr/>
        <a:lstStyle/>
        <a:p>
          <a:endParaRPr lang="en-US"/>
        </a:p>
      </dgm:t>
    </dgm:pt>
    <dgm:pt modelId="{8698830A-3404-4C72-8868-B1C95FC7B771}" type="sibTrans" cxnId="{DD3CEA3A-49EE-49ED-BE37-A0223E06947D}">
      <dgm:prSet/>
      <dgm:spPr/>
      <dgm:t>
        <a:bodyPr/>
        <a:lstStyle/>
        <a:p>
          <a:endParaRPr lang="en-US"/>
        </a:p>
      </dgm:t>
    </dgm:pt>
    <dgm:pt modelId="{DCE55812-69F2-452E-9B64-6FE30B902461}">
      <dgm:prSet/>
      <dgm:spPr/>
      <dgm:t>
        <a:bodyPr/>
        <a:lstStyle/>
        <a:p>
          <a:r>
            <a:rPr lang="en-US" dirty="0"/>
            <a:t>APPROPRIATE DEPARTMENT HEAD DEVELOPS STAFF REPORT: REQUESTED ACTION, BACKGROUND, CODES CITED, GAPS IN APPELLANT’S ARGUMENT. CITY ATTORNEY PROVIDES BRIEF</a:t>
          </a:r>
        </a:p>
      </dgm:t>
    </dgm:pt>
    <dgm:pt modelId="{EABFC289-3DD7-4FE5-8441-A0549D9A5620}" type="parTrans" cxnId="{9A9E1C38-E50D-4353-803D-043A7EA8D5C9}">
      <dgm:prSet/>
      <dgm:spPr/>
      <dgm:t>
        <a:bodyPr/>
        <a:lstStyle/>
        <a:p>
          <a:endParaRPr lang="en-US"/>
        </a:p>
      </dgm:t>
    </dgm:pt>
    <dgm:pt modelId="{F0468C04-614A-4B76-BCA9-040C4E502113}" type="sibTrans" cxnId="{9A9E1C38-E50D-4353-803D-043A7EA8D5C9}">
      <dgm:prSet/>
      <dgm:spPr/>
      <dgm:t>
        <a:bodyPr/>
        <a:lstStyle/>
        <a:p>
          <a:endParaRPr lang="en-US"/>
        </a:p>
      </dgm:t>
    </dgm:pt>
    <dgm:pt modelId="{E67EE4D0-099B-4186-8ECD-743A35D708A0}">
      <dgm:prSet/>
      <dgm:spPr/>
      <dgm:t>
        <a:bodyPr/>
        <a:lstStyle/>
        <a:p>
          <a:r>
            <a:rPr lang="en-US" dirty="0"/>
            <a:t>HEARING: H.E. PROVIDES STAFF AND THE APPELLANT THE ABILITY TO MAKE THEIR ARGUMENTS (BASED ON STAFF REPORT, APPEAL DOCUMENTS).  H.E. WILL OFTEN QUESTION BOTH PARTIES; CROSS EXAMINATION IS ALLOWED</a:t>
          </a:r>
        </a:p>
      </dgm:t>
    </dgm:pt>
    <dgm:pt modelId="{674B0110-B97B-4603-B9AE-7FA80C8A203F}" type="parTrans" cxnId="{42D2C09B-89AA-4E61-BEEB-CC7D99E34FA1}">
      <dgm:prSet/>
      <dgm:spPr/>
      <dgm:t>
        <a:bodyPr/>
        <a:lstStyle/>
        <a:p>
          <a:endParaRPr lang="en-US"/>
        </a:p>
      </dgm:t>
    </dgm:pt>
    <dgm:pt modelId="{E2EDC08C-A8C9-407E-9958-3F266267ABCD}" type="sibTrans" cxnId="{42D2C09B-89AA-4E61-BEEB-CC7D99E34FA1}">
      <dgm:prSet/>
      <dgm:spPr/>
      <dgm:t>
        <a:bodyPr/>
        <a:lstStyle/>
        <a:p>
          <a:endParaRPr lang="en-US"/>
        </a:p>
      </dgm:t>
    </dgm:pt>
    <dgm:pt modelId="{ACEEA611-73F2-4BA7-AF87-2FD7841E2879}">
      <dgm:prSet/>
      <dgm:spPr/>
      <dgm:t>
        <a:bodyPr/>
        <a:lstStyle/>
        <a:p>
          <a:r>
            <a:rPr lang="en-US" dirty="0"/>
            <a:t>IF AN APPEAL SHOULD BE FOUGHT, C.A. AND STAFF DEVELOP STRATEGY.  IF NOT, C.A. AND STAFF SEEK NEGOTIATION OR RECONSIDERATION</a:t>
          </a:r>
        </a:p>
      </dgm:t>
    </dgm:pt>
    <dgm:pt modelId="{0544B35A-E88E-4AF1-BB2C-825460380F4C}" type="parTrans" cxnId="{519361B0-ECD1-443D-BD60-E06408D72298}">
      <dgm:prSet/>
      <dgm:spPr/>
      <dgm:t>
        <a:bodyPr/>
        <a:lstStyle/>
        <a:p>
          <a:endParaRPr lang="en-US"/>
        </a:p>
      </dgm:t>
    </dgm:pt>
    <dgm:pt modelId="{4669C54C-D7BD-45CD-981F-D7C112A95C21}" type="sibTrans" cxnId="{519361B0-ECD1-443D-BD60-E06408D72298}">
      <dgm:prSet/>
      <dgm:spPr/>
      <dgm:t>
        <a:bodyPr/>
        <a:lstStyle/>
        <a:p>
          <a:endParaRPr lang="en-US"/>
        </a:p>
      </dgm:t>
    </dgm:pt>
    <dgm:pt modelId="{91C05B74-1E04-47D1-96E3-BFF22A8C3958}">
      <dgm:prSet/>
      <dgm:spPr/>
      <dgm:t>
        <a:bodyPr/>
        <a:lstStyle/>
        <a:p>
          <a:r>
            <a:rPr lang="en-US" dirty="0"/>
            <a:t>STAFF REPORT DISTRIBUTED TO HEARING EXAMINER AND APPELLANT.  IN SOME CASES APPELLANT MAY PROVIDE BRIEFING, REPORTS, OR OTHER DOCUMENTATION.</a:t>
          </a:r>
        </a:p>
      </dgm:t>
    </dgm:pt>
    <dgm:pt modelId="{89F93323-E63E-48A3-85EE-36EC092BABD0}" type="parTrans" cxnId="{8791AA20-A937-4A20-8C2C-80CCD46632FF}">
      <dgm:prSet/>
      <dgm:spPr/>
      <dgm:t>
        <a:bodyPr/>
        <a:lstStyle/>
        <a:p>
          <a:endParaRPr lang="en-US"/>
        </a:p>
      </dgm:t>
    </dgm:pt>
    <dgm:pt modelId="{FCB6FD76-2381-4C33-A05B-6377F0E4F08C}" type="sibTrans" cxnId="{8791AA20-A937-4A20-8C2C-80CCD46632FF}">
      <dgm:prSet/>
      <dgm:spPr/>
      <dgm:t>
        <a:bodyPr/>
        <a:lstStyle/>
        <a:p>
          <a:endParaRPr lang="en-US"/>
        </a:p>
      </dgm:t>
    </dgm:pt>
    <dgm:pt modelId="{7CB32081-2E50-43B2-9E84-DA765ABDC7E5}">
      <dgm:prSet/>
      <dgm:spPr/>
      <dgm:t>
        <a:bodyPr/>
        <a:lstStyle/>
        <a:p>
          <a:r>
            <a:rPr lang="en-US" dirty="0"/>
            <a:t>H.E. MAY INDICATE HIS DECISION AT THE HEARING BUT IS NOT REQUIRED TO DO SO. TYPICALLY A FORMAL DECISION IS ISSUED WITHIN 10 DAYS OF THE HEARING.</a:t>
          </a:r>
        </a:p>
      </dgm:t>
    </dgm:pt>
    <dgm:pt modelId="{163CC824-14A3-45AD-BF40-DB7BA8B69952}" type="parTrans" cxnId="{CD706CA9-7760-4A7F-AF08-A08FEF2AE4DC}">
      <dgm:prSet/>
      <dgm:spPr/>
      <dgm:t>
        <a:bodyPr/>
        <a:lstStyle/>
        <a:p>
          <a:endParaRPr lang="en-US"/>
        </a:p>
      </dgm:t>
    </dgm:pt>
    <dgm:pt modelId="{D9962BAB-DA0C-404C-8C4D-5FBB1D6C9646}" type="sibTrans" cxnId="{CD706CA9-7760-4A7F-AF08-A08FEF2AE4DC}">
      <dgm:prSet/>
      <dgm:spPr/>
      <dgm:t>
        <a:bodyPr/>
        <a:lstStyle/>
        <a:p>
          <a:endParaRPr lang="en-US"/>
        </a:p>
      </dgm:t>
    </dgm:pt>
    <dgm:pt modelId="{CAE83B02-AE48-4638-8E12-0DB824BD151E}" type="pres">
      <dgm:prSet presAssocID="{6A024829-D3F1-443F-AF3B-8C0729261985}" presName="CompostProcess" presStyleCnt="0">
        <dgm:presLayoutVars>
          <dgm:dir/>
          <dgm:resizeHandles val="exact"/>
        </dgm:presLayoutVars>
      </dgm:prSet>
      <dgm:spPr/>
    </dgm:pt>
    <dgm:pt modelId="{DD96A6A3-E217-484F-BE22-D06EA02BC3CF}" type="pres">
      <dgm:prSet presAssocID="{6A024829-D3F1-443F-AF3B-8C0729261985}" presName="arrow" presStyleLbl="bgShp" presStyleIdx="0" presStyleCnt="1"/>
      <dgm:spPr/>
    </dgm:pt>
    <dgm:pt modelId="{0D9B05E7-B07E-44D9-99AC-50C2973A1E55}" type="pres">
      <dgm:prSet presAssocID="{6A024829-D3F1-443F-AF3B-8C0729261985}" presName="linearProcess" presStyleCnt="0"/>
      <dgm:spPr/>
    </dgm:pt>
    <dgm:pt modelId="{35E6526D-04DD-4FC2-83FD-308C16D9157E}" type="pres">
      <dgm:prSet presAssocID="{E78DB132-921C-40A9-AA2B-3D5178DFCD94}" presName="textNode" presStyleLbl="node1" presStyleIdx="0" presStyleCnt="8" custLinFactX="100000" custLinFactNeighborX="102155" custLinFactNeighborY="0">
        <dgm:presLayoutVars>
          <dgm:bulletEnabled val="1"/>
        </dgm:presLayoutVars>
      </dgm:prSet>
      <dgm:spPr/>
    </dgm:pt>
    <dgm:pt modelId="{0002AEC2-2973-4776-A3B4-00D551A959A3}" type="pres">
      <dgm:prSet presAssocID="{3CBF9AB5-C41C-46F5-8E4B-94467F3A9E94}" presName="sibTrans" presStyleCnt="0"/>
      <dgm:spPr/>
    </dgm:pt>
    <dgm:pt modelId="{6C9E5600-8AEA-4D1D-BDD8-CBE085CFD011}" type="pres">
      <dgm:prSet presAssocID="{3B8FFE4C-E244-40AF-88A4-316C286FA411}" presName="textNode" presStyleLbl="node1" presStyleIdx="1" presStyleCnt="8" custLinFactX="98426" custLinFactNeighborX="100000" custLinFactNeighborY="-1306">
        <dgm:presLayoutVars>
          <dgm:bulletEnabled val="1"/>
        </dgm:presLayoutVars>
      </dgm:prSet>
      <dgm:spPr/>
    </dgm:pt>
    <dgm:pt modelId="{7D6E2B4A-3E3C-4E68-B0E7-8D66E0D28DC1}" type="pres">
      <dgm:prSet presAssocID="{325237F4-4594-4B48-9298-C56B10CDCA4E}" presName="sibTrans" presStyleCnt="0"/>
      <dgm:spPr/>
    </dgm:pt>
    <dgm:pt modelId="{A32CDE72-6974-4C7B-9417-20C1BACFC41F}" type="pres">
      <dgm:prSet presAssocID="{C555E66C-A606-483C-B0BA-E0F743B97F00}" presName="textNode" presStyleLbl="node1" presStyleIdx="2" presStyleCnt="8" custLinFactX="99580" custLinFactNeighborX="100000" custLinFactNeighborY="-1306">
        <dgm:presLayoutVars>
          <dgm:bulletEnabled val="1"/>
        </dgm:presLayoutVars>
      </dgm:prSet>
      <dgm:spPr/>
    </dgm:pt>
    <dgm:pt modelId="{6ED9B37D-E0D2-4003-9C4A-53BF22C946D2}" type="pres">
      <dgm:prSet presAssocID="{8698830A-3404-4C72-8868-B1C95FC7B771}" presName="sibTrans" presStyleCnt="0"/>
      <dgm:spPr/>
    </dgm:pt>
    <dgm:pt modelId="{01169B6A-B055-477F-9DD2-E7C375AE0C69}" type="pres">
      <dgm:prSet presAssocID="{DCE55812-69F2-452E-9B64-6FE30B902461}" presName="textNode" presStyleLbl="node1" presStyleIdx="3" presStyleCnt="8" custLinFactX="100000" custLinFactNeighborX="102152" custLinFactNeighborY="-857">
        <dgm:presLayoutVars>
          <dgm:bulletEnabled val="1"/>
        </dgm:presLayoutVars>
      </dgm:prSet>
      <dgm:spPr/>
    </dgm:pt>
    <dgm:pt modelId="{8ECBED35-856E-4D9F-9D21-6795CE692945}" type="pres">
      <dgm:prSet presAssocID="{F0468C04-614A-4B76-BCA9-040C4E502113}" presName="sibTrans" presStyleCnt="0"/>
      <dgm:spPr/>
    </dgm:pt>
    <dgm:pt modelId="{CF737FAD-D4B2-4DC5-BFDB-367633E9B69D}" type="pres">
      <dgm:prSet presAssocID="{ACEEA611-73F2-4BA7-AF87-2FD7841E2879}" presName="textNode" presStyleLbl="node1" presStyleIdx="4" presStyleCnt="8" custLinFactX="-400000" custLinFactNeighborX="-400663" custLinFactNeighborY="-449">
        <dgm:presLayoutVars>
          <dgm:bulletEnabled val="1"/>
        </dgm:presLayoutVars>
      </dgm:prSet>
      <dgm:spPr/>
    </dgm:pt>
    <dgm:pt modelId="{95407FE3-492D-4582-B7E8-CBA78E10AF4A}" type="pres">
      <dgm:prSet presAssocID="{4669C54C-D7BD-45CD-981F-D7C112A95C21}" presName="sibTrans" presStyleCnt="0"/>
      <dgm:spPr/>
    </dgm:pt>
    <dgm:pt modelId="{C98AA56E-6D4B-443C-A25F-91E72A912771}" type="pres">
      <dgm:prSet presAssocID="{91C05B74-1E04-47D1-96E3-BFF22A8C3958}" presName="textNode" presStyleLbl="node1" presStyleIdx="5" presStyleCnt="8">
        <dgm:presLayoutVars>
          <dgm:bulletEnabled val="1"/>
        </dgm:presLayoutVars>
      </dgm:prSet>
      <dgm:spPr/>
    </dgm:pt>
    <dgm:pt modelId="{F00A82A5-1ECD-4F6C-84F2-F9398AF94CC9}" type="pres">
      <dgm:prSet presAssocID="{FCB6FD76-2381-4C33-A05B-6377F0E4F08C}" presName="sibTrans" presStyleCnt="0"/>
      <dgm:spPr/>
    </dgm:pt>
    <dgm:pt modelId="{F50F2628-7019-4F28-B8B1-504B9F5EEF67}" type="pres">
      <dgm:prSet presAssocID="{E67EE4D0-099B-4186-8ECD-743A35D708A0}" presName="textNode" presStyleLbl="node1" presStyleIdx="6" presStyleCnt="8">
        <dgm:presLayoutVars>
          <dgm:bulletEnabled val="1"/>
        </dgm:presLayoutVars>
      </dgm:prSet>
      <dgm:spPr/>
    </dgm:pt>
    <dgm:pt modelId="{554F940F-4400-4234-A64F-BE786F936038}" type="pres">
      <dgm:prSet presAssocID="{E2EDC08C-A8C9-407E-9958-3F266267ABCD}" presName="sibTrans" presStyleCnt="0"/>
      <dgm:spPr/>
    </dgm:pt>
    <dgm:pt modelId="{99718456-3640-48F7-BE8D-BB3E7FDD0034}" type="pres">
      <dgm:prSet presAssocID="{7CB32081-2E50-43B2-9E84-DA765ABDC7E5}" presName="textNode" presStyleLbl="node1" presStyleIdx="7" presStyleCnt="8">
        <dgm:presLayoutVars>
          <dgm:bulletEnabled val="1"/>
        </dgm:presLayoutVars>
      </dgm:prSet>
      <dgm:spPr/>
    </dgm:pt>
  </dgm:ptLst>
  <dgm:cxnLst>
    <dgm:cxn modelId="{781D360C-3301-4340-B597-74F9106CB239}" type="presOf" srcId="{C555E66C-A606-483C-B0BA-E0F743B97F00}" destId="{A32CDE72-6974-4C7B-9417-20C1BACFC41F}" srcOrd="0" destOrd="0" presId="urn:microsoft.com/office/officeart/2005/8/layout/hProcess9"/>
    <dgm:cxn modelId="{8791AA20-A937-4A20-8C2C-80CCD46632FF}" srcId="{6A024829-D3F1-443F-AF3B-8C0729261985}" destId="{91C05B74-1E04-47D1-96E3-BFF22A8C3958}" srcOrd="5" destOrd="0" parTransId="{89F93323-E63E-48A3-85EE-36EC092BABD0}" sibTransId="{FCB6FD76-2381-4C33-A05B-6377F0E4F08C}"/>
    <dgm:cxn modelId="{4C44CD2E-5797-4497-A3F6-D9DB3A2A9713}" type="presOf" srcId="{3B8FFE4C-E244-40AF-88A4-316C286FA411}" destId="{6C9E5600-8AEA-4D1D-BDD8-CBE085CFD011}" srcOrd="0" destOrd="0" presId="urn:microsoft.com/office/officeart/2005/8/layout/hProcess9"/>
    <dgm:cxn modelId="{9A9E1C38-E50D-4353-803D-043A7EA8D5C9}" srcId="{6A024829-D3F1-443F-AF3B-8C0729261985}" destId="{DCE55812-69F2-452E-9B64-6FE30B902461}" srcOrd="3" destOrd="0" parTransId="{EABFC289-3DD7-4FE5-8441-A0549D9A5620}" sibTransId="{F0468C04-614A-4B76-BCA9-040C4E502113}"/>
    <dgm:cxn modelId="{DD3CEA3A-49EE-49ED-BE37-A0223E06947D}" srcId="{6A024829-D3F1-443F-AF3B-8C0729261985}" destId="{C555E66C-A606-483C-B0BA-E0F743B97F00}" srcOrd="2" destOrd="0" parTransId="{07D2AFC2-1838-482D-ABF9-67ADFEC1F3B6}" sibTransId="{8698830A-3404-4C72-8868-B1C95FC7B771}"/>
    <dgm:cxn modelId="{54DC0C67-A2C9-413E-947A-163947262FFC}" type="presOf" srcId="{91C05B74-1E04-47D1-96E3-BFF22A8C3958}" destId="{C98AA56E-6D4B-443C-A25F-91E72A912771}" srcOrd="0" destOrd="0" presId="urn:microsoft.com/office/officeart/2005/8/layout/hProcess9"/>
    <dgm:cxn modelId="{7008114A-3A6E-46AC-893F-0E3CD1BA47C4}" type="presOf" srcId="{6A024829-D3F1-443F-AF3B-8C0729261985}" destId="{CAE83B02-AE48-4638-8E12-0DB824BD151E}" srcOrd="0" destOrd="0" presId="urn:microsoft.com/office/officeart/2005/8/layout/hProcess9"/>
    <dgm:cxn modelId="{B106656B-2E1E-4FC7-B1A3-0CE5AF4B1A36}" type="presOf" srcId="{ACEEA611-73F2-4BA7-AF87-2FD7841E2879}" destId="{CF737FAD-D4B2-4DC5-BFDB-367633E9B69D}" srcOrd="0" destOrd="0" presId="urn:microsoft.com/office/officeart/2005/8/layout/hProcess9"/>
    <dgm:cxn modelId="{98E37C86-73C7-4DEA-BD75-54DFD7827AD8}" type="presOf" srcId="{E78DB132-921C-40A9-AA2B-3D5178DFCD94}" destId="{35E6526D-04DD-4FC2-83FD-308C16D9157E}" srcOrd="0" destOrd="0" presId="urn:microsoft.com/office/officeart/2005/8/layout/hProcess9"/>
    <dgm:cxn modelId="{34F8D796-48EF-4E96-ACF8-DEF05D90E84E}" type="presOf" srcId="{E67EE4D0-099B-4186-8ECD-743A35D708A0}" destId="{F50F2628-7019-4F28-B8B1-504B9F5EEF67}" srcOrd="0" destOrd="0" presId="urn:microsoft.com/office/officeart/2005/8/layout/hProcess9"/>
    <dgm:cxn modelId="{18202399-AF97-449E-899E-975A95EC4D4B}" srcId="{6A024829-D3F1-443F-AF3B-8C0729261985}" destId="{3B8FFE4C-E244-40AF-88A4-316C286FA411}" srcOrd="1" destOrd="0" parTransId="{C51504F3-E87E-4E04-92EB-09C1F5B79965}" sibTransId="{325237F4-4594-4B48-9298-C56B10CDCA4E}"/>
    <dgm:cxn modelId="{42D2C09B-89AA-4E61-BEEB-CC7D99E34FA1}" srcId="{6A024829-D3F1-443F-AF3B-8C0729261985}" destId="{E67EE4D0-099B-4186-8ECD-743A35D708A0}" srcOrd="6" destOrd="0" parTransId="{674B0110-B97B-4603-B9AE-7FA80C8A203F}" sibTransId="{E2EDC08C-A8C9-407E-9958-3F266267ABCD}"/>
    <dgm:cxn modelId="{CD706CA9-7760-4A7F-AF08-A08FEF2AE4DC}" srcId="{6A024829-D3F1-443F-AF3B-8C0729261985}" destId="{7CB32081-2E50-43B2-9E84-DA765ABDC7E5}" srcOrd="7" destOrd="0" parTransId="{163CC824-14A3-45AD-BF40-DB7BA8B69952}" sibTransId="{D9962BAB-DA0C-404C-8C4D-5FBB1D6C9646}"/>
    <dgm:cxn modelId="{519361B0-ECD1-443D-BD60-E06408D72298}" srcId="{6A024829-D3F1-443F-AF3B-8C0729261985}" destId="{ACEEA611-73F2-4BA7-AF87-2FD7841E2879}" srcOrd="4" destOrd="0" parTransId="{0544B35A-E88E-4AF1-BB2C-825460380F4C}" sibTransId="{4669C54C-D7BD-45CD-981F-D7C112A95C21}"/>
    <dgm:cxn modelId="{B9319CB1-70A9-460F-AF91-073145B2B7C5}" srcId="{6A024829-D3F1-443F-AF3B-8C0729261985}" destId="{E78DB132-921C-40A9-AA2B-3D5178DFCD94}" srcOrd="0" destOrd="0" parTransId="{C9FC1966-19F3-413E-9A00-66BD65A258FD}" sibTransId="{3CBF9AB5-C41C-46F5-8E4B-94467F3A9E94}"/>
    <dgm:cxn modelId="{2E889CB7-FEEB-4003-9E2D-CB8F41C8188E}" type="presOf" srcId="{7CB32081-2E50-43B2-9E84-DA765ABDC7E5}" destId="{99718456-3640-48F7-BE8D-BB3E7FDD0034}" srcOrd="0" destOrd="0" presId="urn:microsoft.com/office/officeart/2005/8/layout/hProcess9"/>
    <dgm:cxn modelId="{AF9AF7E9-8913-4F91-8D18-CB336D6F1AEB}" type="presOf" srcId="{DCE55812-69F2-452E-9B64-6FE30B902461}" destId="{01169B6A-B055-477F-9DD2-E7C375AE0C69}" srcOrd="0" destOrd="0" presId="urn:microsoft.com/office/officeart/2005/8/layout/hProcess9"/>
    <dgm:cxn modelId="{C530E2FA-BBC4-40F4-918C-A6935C2288BD}" type="presParOf" srcId="{CAE83B02-AE48-4638-8E12-0DB824BD151E}" destId="{DD96A6A3-E217-484F-BE22-D06EA02BC3CF}" srcOrd="0" destOrd="0" presId="urn:microsoft.com/office/officeart/2005/8/layout/hProcess9"/>
    <dgm:cxn modelId="{F2BAF7BF-FDAF-439C-97CD-3FCE4468A6DC}" type="presParOf" srcId="{CAE83B02-AE48-4638-8E12-0DB824BD151E}" destId="{0D9B05E7-B07E-44D9-99AC-50C2973A1E55}" srcOrd="1" destOrd="0" presId="urn:microsoft.com/office/officeart/2005/8/layout/hProcess9"/>
    <dgm:cxn modelId="{55BFB2AB-7368-4EC1-9EA7-422B18A7BC1B}" type="presParOf" srcId="{0D9B05E7-B07E-44D9-99AC-50C2973A1E55}" destId="{35E6526D-04DD-4FC2-83FD-308C16D9157E}" srcOrd="0" destOrd="0" presId="urn:microsoft.com/office/officeart/2005/8/layout/hProcess9"/>
    <dgm:cxn modelId="{1D3C57C8-A7A5-4281-8179-9BA6F88EE279}" type="presParOf" srcId="{0D9B05E7-B07E-44D9-99AC-50C2973A1E55}" destId="{0002AEC2-2973-4776-A3B4-00D551A959A3}" srcOrd="1" destOrd="0" presId="urn:microsoft.com/office/officeart/2005/8/layout/hProcess9"/>
    <dgm:cxn modelId="{BFD366F5-67F2-48DC-A93B-C732222AA666}" type="presParOf" srcId="{0D9B05E7-B07E-44D9-99AC-50C2973A1E55}" destId="{6C9E5600-8AEA-4D1D-BDD8-CBE085CFD011}" srcOrd="2" destOrd="0" presId="urn:microsoft.com/office/officeart/2005/8/layout/hProcess9"/>
    <dgm:cxn modelId="{1BCBBC6B-B87A-446C-BAA7-D5AA97377A92}" type="presParOf" srcId="{0D9B05E7-B07E-44D9-99AC-50C2973A1E55}" destId="{7D6E2B4A-3E3C-4E68-B0E7-8D66E0D28DC1}" srcOrd="3" destOrd="0" presId="urn:microsoft.com/office/officeart/2005/8/layout/hProcess9"/>
    <dgm:cxn modelId="{5BD0B9A4-1B72-4930-B03E-544D9D84533B}" type="presParOf" srcId="{0D9B05E7-B07E-44D9-99AC-50C2973A1E55}" destId="{A32CDE72-6974-4C7B-9417-20C1BACFC41F}" srcOrd="4" destOrd="0" presId="urn:microsoft.com/office/officeart/2005/8/layout/hProcess9"/>
    <dgm:cxn modelId="{8CA82FE1-7810-4846-BE1E-7E1D53A0AFBE}" type="presParOf" srcId="{0D9B05E7-B07E-44D9-99AC-50C2973A1E55}" destId="{6ED9B37D-E0D2-4003-9C4A-53BF22C946D2}" srcOrd="5" destOrd="0" presId="urn:microsoft.com/office/officeart/2005/8/layout/hProcess9"/>
    <dgm:cxn modelId="{1C8F8FDF-DB4E-46A6-BB8B-BC3D3E8961A2}" type="presParOf" srcId="{0D9B05E7-B07E-44D9-99AC-50C2973A1E55}" destId="{01169B6A-B055-477F-9DD2-E7C375AE0C69}" srcOrd="6" destOrd="0" presId="urn:microsoft.com/office/officeart/2005/8/layout/hProcess9"/>
    <dgm:cxn modelId="{305C442B-08D7-4658-9A58-77BE053E1FA9}" type="presParOf" srcId="{0D9B05E7-B07E-44D9-99AC-50C2973A1E55}" destId="{8ECBED35-856E-4D9F-9D21-6795CE692945}" srcOrd="7" destOrd="0" presId="urn:microsoft.com/office/officeart/2005/8/layout/hProcess9"/>
    <dgm:cxn modelId="{CF2A6498-62A9-480C-998B-B3BE9DD9D3D2}" type="presParOf" srcId="{0D9B05E7-B07E-44D9-99AC-50C2973A1E55}" destId="{CF737FAD-D4B2-4DC5-BFDB-367633E9B69D}" srcOrd="8" destOrd="0" presId="urn:microsoft.com/office/officeart/2005/8/layout/hProcess9"/>
    <dgm:cxn modelId="{B2EA2918-B177-4008-A4E9-22A2FE122940}" type="presParOf" srcId="{0D9B05E7-B07E-44D9-99AC-50C2973A1E55}" destId="{95407FE3-492D-4582-B7E8-CBA78E10AF4A}" srcOrd="9" destOrd="0" presId="urn:microsoft.com/office/officeart/2005/8/layout/hProcess9"/>
    <dgm:cxn modelId="{F8BB09FD-9759-476D-AB30-8785896D34F1}" type="presParOf" srcId="{0D9B05E7-B07E-44D9-99AC-50C2973A1E55}" destId="{C98AA56E-6D4B-443C-A25F-91E72A912771}" srcOrd="10" destOrd="0" presId="urn:microsoft.com/office/officeart/2005/8/layout/hProcess9"/>
    <dgm:cxn modelId="{37AC3F24-B1DE-4C95-9CEE-E1CE36B37E91}" type="presParOf" srcId="{0D9B05E7-B07E-44D9-99AC-50C2973A1E55}" destId="{F00A82A5-1ECD-4F6C-84F2-F9398AF94CC9}" srcOrd="11" destOrd="0" presId="urn:microsoft.com/office/officeart/2005/8/layout/hProcess9"/>
    <dgm:cxn modelId="{5821471A-8732-4A47-9A14-109423BB11F3}" type="presParOf" srcId="{0D9B05E7-B07E-44D9-99AC-50C2973A1E55}" destId="{F50F2628-7019-4F28-B8B1-504B9F5EEF67}" srcOrd="12" destOrd="0" presId="urn:microsoft.com/office/officeart/2005/8/layout/hProcess9"/>
    <dgm:cxn modelId="{B215ED3D-6686-4D32-BD3D-074555448692}" type="presParOf" srcId="{0D9B05E7-B07E-44D9-99AC-50C2973A1E55}" destId="{554F940F-4400-4234-A64F-BE786F936038}" srcOrd="13" destOrd="0" presId="urn:microsoft.com/office/officeart/2005/8/layout/hProcess9"/>
    <dgm:cxn modelId="{5EBD379A-E33B-4D84-BC45-1271C00A00F7}" type="presParOf" srcId="{0D9B05E7-B07E-44D9-99AC-50C2973A1E55}" destId="{99718456-3640-48F7-BE8D-BB3E7FDD0034}"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C6C82-84AC-49DF-B4FD-A221F3BA804B}">
      <dsp:nvSpPr>
        <dsp:cNvPr id="0" name=""/>
        <dsp:cNvSpPr/>
      </dsp:nvSpPr>
      <dsp:spPr>
        <a:xfrm rot="5400000">
          <a:off x="-289718" y="292805"/>
          <a:ext cx="1931458" cy="13520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ADMIN DECISION</a:t>
          </a:r>
        </a:p>
      </dsp:txBody>
      <dsp:txXfrm rot="-5400000">
        <a:off x="1" y="679096"/>
        <a:ext cx="1352020" cy="579438"/>
      </dsp:txXfrm>
    </dsp:sp>
    <dsp:sp modelId="{02645027-A544-4F93-A94A-EB5563F2F918}">
      <dsp:nvSpPr>
        <dsp:cNvPr id="0" name=""/>
        <dsp:cNvSpPr/>
      </dsp:nvSpPr>
      <dsp:spPr>
        <a:xfrm rot="5400000">
          <a:off x="4112286" y="-2760265"/>
          <a:ext cx="1255447" cy="677597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STAFF ISSUES FINAL WRITTEN DECISION</a:t>
          </a:r>
        </a:p>
      </dsp:txBody>
      <dsp:txXfrm rot="-5400000">
        <a:off x="1352020" y="61287"/>
        <a:ext cx="6714693" cy="1132875"/>
      </dsp:txXfrm>
    </dsp:sp>
    <dsp:sp modelId="{264EE4B5-C513-48E5-90E3-E96498C2F6B7}">
      <dsp:nvSpPr>
        <dsp:cNvPr id="0" name=""/>
        <dsp:cNvSpPr/>
      </dsp:nvSpPr>
      <dsp:spPr>
        <a:xfrm rot="5400000">
          <a:off x="-289718" y="2033323"/>
          <a:ext cx="1931458" cy="1352020"/>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APPEAL</a:t>
          </a:r>
        </a:p>
      </dsp:txBody>
      <dsp:txXfrm rot="-5400000">
        <a:off x="1" y="2419614"/>
        <a:ext cx="1352020" cy="579438"/>
      </dsp:txXfrm>
    </dsp:sp>
    <dsp:sp modelId="{3391295E-105D-4C3A-9190-6B4A85406E78}">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APPEAL FILED WITHIN 10 DAYS</a:t>
          </a:r>
        </a:p>
        <a:p>
          <a:pPr marL="228600" lvl="1" indent="-228600" algn="l" defTabSz="1066800">
            <a:lnSpc>
              <a:spcPct val="90000"/>
            </a:lnSpc>
            <a:spcBef>
              <a:spcPct val="0"/>
            </a:spcBef>
            <a:spcAft>
              <a:spcPct val="15000"/>
            </a:spcAft>
            <a:buChar char="•"/>
          </a:pPr>
          <a:r>
            <a:rPr lang="en-US" sz="2400" kern="1200" dirty="0"/>
            <a:t>HEARING EXAMINER SCHEDULES HEARING</a:t>
          </a:r>
        </a:p>
      </dsp:txBody>
      <dsp:txXfrm rot="-5400000">
        <a:off x="1352020" y="1804891"/>
        <a:ext cx="6714693" cy="1132875"/>
      </dsp:txXfrm>
    </dsp:sp>
    <dsp:sp modelId="{E67866DD-6283-44EE-98F6-D0603E389C69}">
      <dsp:nvSpPr>
        <dsp:cNvPr id="0" name=""/>
        <dsp:cNvSpPr/>
      </dsp:nvSpPr>
      <dsp:spPr>
        <a:xfrm rot="5400000">
          <a:off x="-289718" y="3773840"/>
          <a:ext cx="1931458" cy="1352020"/>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EXAMINER DECISION*</a:t>
          </a:r>
        </a:p>
      </dsp:txBody>
      <dsp:txXfrm rot="-5400000">
        <a:off x="1" y="4160131"/>
        <a:ext cx="1352020" cy="579438"/>
      </dsp:txXfrm>
    </dsp:sp>
    <dsp:sp modelId="{2117B0D0-B7B1-424C-8DDA-15BE1FD6A790}">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STAFF DEVELOPS STAFF REPORT</a:t>
          </a:r>
        </a:p>
        <a:p>
          <a:pPr marL="228600" lvl="1" indent="-228600" algn="l" defTabSz="1066800">
            <a:lnSpc>
              <a:spcPct val="90000"/>
            </a:lnSpc>
            <a:spcBef>
              <a:spcPct val="0"/>
            </a:spcBef>
            <a:spcAft>
              <a:spcPct val="15000"/>
            </a:spcAft>
            <a:buChar char="•"/>
          </a:pPr>
          <a:r>
            <a:rPr lang="en-US" sz="2400" kern="1200" dirty="0"/>
            <a:t>H.E. CONSIDERS ARGUMENTS, RENDERS DECISION</a:t>
          </a: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6A6A3-E217-484F-BE22-D06EA02BC3CF}">
      <dsp:nvSpPr>
        <dsp:cNvPr id="0" name=""/>
        <dsp:cNvSpPr/>
      </dsp:nvSpPr>
      <dsp:spPr>
        <a:xfrm>
          <a:off x="724546" y="0"/>
          <a:ext cx="8211524"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6526D-04DD-4FC2-83FD-308C16D9157E}">
      <dsp:nvSpPr>
        <dsp:cNvPr id="0" name=""/>
        <dsp:cNvSpPr/>
      </dsp:nvSpPr>
      <dsp:spPr>
        <a:xfrm>
          <a:off x="1216341" y="1625600"/>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APPEAL TIMELY FILED, FEES PAID</a:t>
          </a:r>
        </a:p>
      </dsp:txBody>
      <dsp:txXfrm>
        <a:off x="1272815" y="1682074"/>
        <a:ext cx="1043920" cy="2054518"/>
      </dsp:txXfrm>
    </dsp:sp>
    <dsp:sp modelId="{6C9E5600-8AEA-4D1D-BDD8-CBE085CFD011}">
      <dsp:nvSpPr>
        <dsp:cNvPr id="0" name=""/>
        <dsp:cNvSpPr/>
      </dsp:nvSpPr>
      <dsp:spPr>
        <a:xfrm>
          <a:off x="2411597" y="1597292"/>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APPEAL DOCUMENTS SENT TO CITY ATTORNEY, HEARING EXAMINER (PATTI)*</a:t>
          </a:r>
        </a:p>
      </dsp:txBody>
      <dsp:txXfrm>
        <a:off x="2468071" y="1653766"/>
        <a:ext cx="1043920" cy="2054518"/>
      </dsp:txXfrm>
    </dsp:sp>
    <dsp:sp modelId="{A32CDE72-6974-4C7B-9417-20C1BACFC41F}">
      <dsp:nvSpPr>
        <dsp:cNvPr id="0" name=""/>
        <dsp:cNvSpPr/>
      </dsp:nvSpPr>
      <dsp:spPr>
        <a:xfrm>
          <a:off x="3639659" y="1597292"/>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CITY REVIEWS APPEAL DOCUMENTS: CAN AN APPEAL BE SUSTAINED?</a:t>
          </a:r>
        </a:p>
      </dsp:txBody>
      <dsp:txXfrm>
        <a:off x="3696133" y="1653766"/>
        <a:ext cx="1043920" cy="2054518"/>
      </dsp:txXfrm>
    </dsp:sp>
    <dsp:sp modelId="{01169B6A-B055-477F-9DD2-E7C375AE0C69}">
      <dsp:nvSpPr>
        <dsp:cNvPr id="0" name=""/>
        <dsp:cNvSpPr/>
      </dsp:nvSpPr>
      <dsp:spPr>
        <a:xfrm>
          <a:off x="4860474" y="1607024"/>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APPROPRIATE DEPARTMENT HEAD DEVELOPS STAFF REPORT: REQUESTED ACTION, BACKGROUND, CODES CITED, GAPS IN APPELLANT’S ARGUMENT. CITY ATTORNEY PROVIDES BRIEF</a:t>
          </a:r>
        </a:p>
      </dsp:txBody>
      <dsp:txXfrm>
        <a:off x="4916948" y="1663498"/>
        <a:ext cx="1043920" cy="2054518"/>
      </dsp:txXfrm>
    </dsp:sp>
    <dsp:sp modelId="{CF737FAD-D4B2-4DC5-BFDB-367633E9B69D}">
      <dsp:nvSpPr>
        <dsp:cNvPr id="0" name=""/>
        <dsp:cNvSpPr/>
      </dsp:nvSpPr>
      <dsp:spPr>
        <a:xfrm>
          <a:off x="0" y="1615868"/>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IF AN APPEAL SHOULD BE FOUGHT, C.A. AND STAFF DEVELOP STRATEGY.  IF NOT, C.A. AND STAFF SEEK NEGOTIATION OR RECONSIDERATION</a:t>
          </a:r>
        </a:p>
      </dsp:txBody>
      <dsp:txXfrm>
        <a:off x="56474" y="1672342"/>
        <a:ext cx="1043920" cy="2054518"/>
      </dsp:txXfrm>
    </dsp:sp>
    <dsp:sp modelId="{C98AA56E-6D4B-443C-A25F-91E72A912771}">
      <dsp:nvSpPr>
        <dsp:cNvPr id="0" name=""/>
        <dsp:cNvSpPr/>
      </dsp:nvSpPr>
      <dsp:spPr>
        <a:xfrm>
          <a:off x="6073941" y="1625600"/>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STAFF REPORT DISTRIBUTED TO HEARING EXAMINER AND APPELLANT.  IN SOME CASES APPELLANT MAY PROVIDE BRIEFING, REPORTS, OR OTHER DOCUMENTATION.</a:t>
          </a:r>
        </a:p>
      </dsp:txBody>
      <dsp:txXfrm>
        <a:off x="6130415" y="1682074"/>
        <a:ext cx="1043920" cy="2054518"/>
      </dsp:txXfrm>
    </dsp:sp>
    <dsp:sp modelId="{F50F2628-7019-4F28-B8B1-504B9F5EEF67}">
      <dsp:nvSpPr>
        <dsp:cNvPr id="0" name=""/>
        <dsp:cNvSpPr/>
      </dsp:nvSpPr>
      <dsp:spPr>
        <a:xfrm>
          <a:off x="7288653" y="1625600"/>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HEARING: H.E. PROVIDES STAFF AND THE APPELLANT THE ABILITY TO MAKE THEIR ARGUMENTS (BASED ON STAFF REPORT, APPEAL DOCUMENTS).  H.E. WILL OFTEN QUESTION BOTH PARTIES; CROSS EXAMINATION IS ALLOWED</a:t>
          </a:r>
        </a:p>
      </dsp:txBody>
      <dsp:txXfrm>
        <a:off x="7345127" y="1682074"/>
        <a:ext cx="1043920" cy="2054518"/>
      </dsp:txXfrm>
    </dsp:sp>
    <dsp:sp modelId="{99718456-3640-48F7-BE8D-BB3E7FDD0034}">
      <dsp:nvSpPr>
        <dsp:cNvPr id="0" name=""/>
        <dsp:cNvSpPr/>
      </dsp:nvSpPr>
      <dsp:spPr>
        <a:xfrm>
          <a:off x="8503365" y="1625600"/>
          <a:ext cx="1156868"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 MAY INDICATE HIS DECISION AT THE HEARING BUT IS NOT REQUIRED TO DO SO. TYPICALLY A FORMAL DECISION IS ISSUED WITHIN 10 DAYS OF THE HEARING.</a:t>
          </a:r>
        </a:p>
      </dsp:txBody>
      <dsp:txXfrm>
        <a:off x="8559839" y="1682074"/>
        <a:ext cx="1043920" cy="20545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A378-FE09-4D23-A768-6ABD8C79F5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EDB88A-2C53-4A0F-A474-273ECD30E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3BF964-8A16-4F65-B3EC-13DD12DCD6BE}"/>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5" name="Footer Placeholder 4">
            <a:extLst>
              <a:ext uri="{FF2B5EF4-FFF2-40B4-BE49-F238E27FC236}">
                <a16:creationId xmlns:a16="http://schemas.microsoft.com/office/drawing/2014/main" id="{734EC64D-29EB-47BA-ABF4-88742BC9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19CCD-F33D-478B-84A7-1D66F3BE9DB5}"/>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339539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27E1-299B-4907-9AD4-E47FFDEEE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492EF6-3002-4321-A7AA-2ABB21FD4B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9273E-B837-4BDC-9921-1E6BC6F18FAA}"/>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5" name="Footer Placeholder 4">
            <a:extLst>
              <a:ext uri="{FF2B5EF4-FFF2-40B4-BE49-F238E27FC236}">
                <a16:creationId xmlns:a16="http://schemas.microsoft.com/office/drawing/2014/main" id="{57122D2D-A25D-4912-A1A4-ED972BAE9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9ED98-6350-4A85-95B6-575EDD798927}"/>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132451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1CC776-1A9F-4990-B8CA-F2A0B0B6B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ADECF3-87FD-42C4-9E01-D608746C6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1B8A9-C01D-4439-8E46-AC7196DEB9F8}"/>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5" name="Footer Placeholder 4">
            <a:extLst>
              <a:ext uri="{FF2B5EF4-FFF2-40B4-BE49-F238E27FC236}">
                <a16:creationId xmlns:a16="http://schemas.microsoft.com/office/drawing/2014/main" id="{3C6AE8DE-3085-4F3B-9421-1949B8405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5C24D-BC4C-46F4-8550-A6DFD9F66DE8}"/>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170494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C3E-24D3-4456-9AB7-843D1BCE4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0C1D9-218D-4B97-9A50-0888F556F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6657C-2B32-4D99-9577-FEF98BA0413A}"/>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5" name="Footer Placeholder 4">
            <a:extLst>
              <a:ext uri="{FF2B5EF4-FFF2-40B4-BE49-F238E27FC236}">
                <a16:creationId xmlns:a16="http://schemas.microsoft.com/office/drawing/2014/main" id="{C1021D00-2AE7-4189-A24B-453D71DEE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30028-4B0D-41F9-9AD3-8495E993D074}"/>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407436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68E6-6418-421E-A742-A1A83B4A44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DE540-DD13-40F0-8C36-582F1FCC1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8C990F-05B8-4262-8CCC-F52012278937}"/>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5" name="Footer Placeholder 4">
            <a:extLst>
              <a:ext uri="{FF2B5EF4-FFF2-40B4-BE49-F238E27FC236}">
                <a16:creationId xmlns:a16="http://schemas.microsoft.com/office/drawing/2014/main" id="{1D790AE0-65A1-480A-9B75-15F7605DE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2C567-0CC7-421D-836B-37E0ED3208AD}"/>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274677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6DD9-A858-4C8F-97BF-F7F01D2DD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9C8E7-9B32-48B3-B23B-E2C9153DC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B6240-FB04-4E66-9D96-D4B7B86D32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5A88CD-B330-4F47-94CC-AE1EF666B59A}"/>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6" name="Footer Placeholder 5">
            <a:extLst>
              <a:ext uri="{FF2B5EF4-FFF2-40B4-BE49-F238E27FC236}">
                <a16:creationId xmlns:a16="http://schemas.microsoft.com/office/drawing/2014/main" id="{6E49FEBA-20AF-44D8-B280-7EE6256BC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18136-435D-4F55-92DA-A69C75F22331}"/>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356236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9E01-B579-424C-8836-4A6379C46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3FC516-EFBD-4FF8-87BE-40B3856E5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3BAE3-313A-406B-8C60-7774C0CE7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AC336F-D2F2-427B-8F87-B10DA35F3F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25860-15DB-463B-9286-581C0896D4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823762-26D2-4B2A-B68B-1AE7F63EE632}"/>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8" name="Footer Placeholder 7">
            <a:extLst>
              <a:ext uri="{FF2B5EF4-FFF2-40B4-BE49-F238E27FC236}">
                <a16:creationId xmlns:a16="http://schemas.microsoft.com/office/drawing/2014/main" id="{8EBB1AA1-823A-4079-93D3-8BA4CA8E00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083144-4D04-4119-8E9D-C5C5C631351A}"/>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275217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A3C8-02A6-4367-A26E-8E546340D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FC8DF-59D9-4997-BDE4-587232AF5621}"/>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4" name="Footer Placeholder 3">
            <a:extLst>
              <a:ext uri="{FF2B5EF4-FFF2-40B4-BE49-F238E27FC236}">
                <a16:creationId xmlns:a16="http://schemas.microsoft.com/office/drawing/2014/main" id="{75852864-F38A-4A5D-8FFB-A2F0C4974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BD88BC-977B-41F7-9192-9F29358E4697}"/>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349094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D7315-8C58-4B64-B8EC-61792B278B46}"/>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3" name="Footer Placeholder 2">
            <a:extLst>
              <a:ext uri="{FF2B5EF4-FFF2-40B4-BE49-F238E27FC236}">
                <a16:creationId xmlns:a16="http://schemas.microsoft.com/office/drawing/2014/main" id="{7474E270-5906-41D3-86EB-6DB2669D81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514039-4213-4F14-8FF1-EDBF9F71B5DD}"/>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85772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E138-D21C-4FA8-9587-EF0BFC197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F2D7-E602-4A6C-AA32-B59DC6921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6FC51-F861-4976-929F-3B8A10227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D51CFA-F3E8-47B6-A79A-958C5017BBC8}"/>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6" name="Footer Placeholder 5">
            <a:extLst>
              <a:ext uri="{FF2B5EF4-FFF2-40B4-BE49-F238E27FC236}">
                <a16:creationId xmlns:a16="http://schemas.microsoft.com/office/drawing/2014/main" id="{C0B3BEFC-4376-4ACB-B2DB-53B65020E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3160A-B0AA-4FB2-A640-DA8479028F7D}"/>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195351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0265-772F-4F52-88D8-29D39904E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F2BFCA-61F2-4BCD-BE87-513430F71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4DB44-D41F-4D3F-BCE1-B1D337767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06A602-091D-42C5-A7BB-14E3EC5E1C08}"/>
              </a:ext>
            </a:extLst>
          </p:cNvPr>
          <p:cNvSpPr>
            <a:spLocks noGrp="1"/>
          </p:cNvSpPr>
          <p:nvPr>
            <p:ph type="dt" sz="half" idx="10"/>
          </p:nvPr>
        </p:nvSpPr>
        <p:spPr/>
        <p:txBody>
          <a:bodyPr/>
          <a:lstStyle/>
          <a:p>
            <a:fld id="{1676736F-1D66-4646-89B6-F1612C172929}" type="datetimeFigureOut">
              <a:rPr lang="en-US" smtClean="0"/>
              <a:t>8/3/2020</a:t>
            </a:fld>
            <a:endParaRPr lang="en-US"/>
          </a:p>
        </p:txBody>
      </p:sp>
      <p:sp>
        <p:nvSpPr>
          <p:cNvPr id="6" name="Footer Placeholder 5">
            <a:extLst>
              <a:ext uri="{FF2B5EF4-FFF2-40B4-BE49-F238E27FC236}">
                <a16:creationId xmlns:a16="http://schemas.microsoft.com/office/drawing/2014/main" id="{3EDDBD3B-C772-46A1-BBCF-3C4109A85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9BD10-DFE7-4F83-A232-497865AB3911}"/>
              </a:ext>
            </a:extLst>
          </p:cNvPr>
          <p:cNvSpPr>
            <a:spLocks noGrp="1"/>
          </p:cNvSpPr>
          <p:nvPr>
            <p:ph type="sldNum" sz="quarter" idx="12"/>
          </p:nvPr>
        </p:nvSpPr>
        <p:spPr/>
        <p:txBody>
          <a:bodyPr/>
          <a:lstStyle/>
          <a:p>
            <a:fld id="{7440A44A-2E72-419E-A889-D5E4CB737EC0}" type="slidenum">
              <a:rPr lang="en-US" smtClean="0"/>
              <a:t>‹#›</a:t>
            </a:fld>
            <a:endParaRPr lang="en-US"/>
          </a:p>
        </p:txBody>
      </p:sp>
    </p:spTree>
    <p:extLst>
      <p:ext uri="{BB962C8B-B14F-4D97-AF65-F5344CB8AC3E}">
        <p14:creationId xmlns:p14="http://schemas.microsoft.com/office/powerpoint/2010/main" val="279511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831C0-5A89-4EE6-90E9-170E1A99D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5A4D53-E5B6-49B1-A0B1-7DAA77AED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47071-7BAB-497E-8930-6A699CBBE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6736F-1D66-4646-89B6-F1612C172929}" type="datetimeFigureOut">
              <a:rPr lang="en-US" smtClean="0"/>
              <a:t>8/3/2020</a:t>
            </a:fld>
            <a:endParaRPr lang="en-US"/>
          </a:p>
        </p:txBody>
      </p:sp>
      <p:sp>
        <p:nvSpPr>
          <p:cNvPr id="5" name="Footer Placeholder 4">
            <a:extLst>
              <a:ext uri="{FF2B5EF4-FFF2-40B4-BE49-F238E27FC236}">
                <a16:creationId xmlns:a16="http://schemas.microsoft.com/office/drawing/2014/main" id="{9EDBAA78-2254-4098-A1D6-61DC8F6E8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8827E-DC81-48A9-AEFC-EA3BEBEF9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0A44A-2E72-419E-A889-D5E4CB737EC0}" type="slidenum">
              <a:rPr lang="en-US" smtClean="0"/>
              <a:t>‹#›</a:t>
            </a:fld>
            <a:endParaRPr lang="en-US"/>
          </a:p>
        </p:txBody>
      </p:sp>
    </p:spTree>
    <p:extLst>
      <p:ext uri="{BB962C8B-B14F-4D97-AF65-F5344CB8AC3E}">
        <p14:creationId xmlns:p14="http://schemas.microsoft.com/office/powerpoint/2010/main" val="1815137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BE3FF3-1BB2-4A31-B49A-B79BDF47EBFB}"/>
              </a:ext>
            </a:extLst>
          </p:cNvPr>
          <p:cNvSpPr/>
          <p:nvPr/>
        </p:nvSpPr>
        <p:spPr>
          <a:xfrm>
            <a:off x="2314575" y="1333500"/>
            <a:ext cx="7496175" cy="328422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803A1-0983-445F-B4C0-5B69DA9B5788}"/>
              </a:ext>
            </a:extLst>
          </p:cNvPr>
          <p:cNvSpPr>
            <a:spLocks noGrp="1"/>
          </p:cNvSpPr>
          <p:nvPr>
            <p:ph type="title"/>
          </p:nvPr>
        </p:nvSpPr>
        <p:spPr>
          <a:xfrm>
            <a:off x="4233862" y="954881"/>
            <a:ext cx="3724275" cy="833438"/>
          </a:xfrm>
          <a:solidFill>
            <a:srgbClr val="CFB980"/>
          </a:solidFill>
        </p:spPr>
        <p:txBody>
          <a:bodyPr>
            <a:normAutofit/>
          </a:bodyPr>
          <a:lstStyle/>
          <a:p>
            <a:r>
              <a:rPr lang="en-US" sz="3200" dirty="0">
                <a:solidFill>
                  <a:schemeClr val="bg1"/>
                </a:solidFill>
                <a:latin typeface="Adobe Fan Heiti Std B" panose="020B0700000000000000" pitchFamily="34" charset="-128"/>
                <a:ea typeface="Adobe Fan Heiti Std B" panose="020B0700000000000000" pitchFamily="34" charset="-128"/>
              </a:rPr>
              <a:t>CITY OF FERNDALE</a:t>
            </a:r>
          </a:p>
        </p:txBody>
      </p:sp>
      <p:sp>
        <p:nvSpPr>
          <p:cNvPr id="3" name="Content Placeholder 2">
            <a:extLst>
              <a:ext uri="{FF2B5EF4-FFF2-40B4-BE49-F238E27FC236}">
                <a16:creationId xmlns:a16="http://schemas.microsoft.com/office/drawing/2014/main" id="{113565F6-390E-4A4B-98EB-A017759977D3}"/>
              </a:ext>
            </a:extLst>
          </p:cNvPr>
          <p:cNvSpPr>
            <a:spLocks noGrp="1"/>
          </p:cNvSpPr>
          <p:nvPr>
            <p:ph idx="1"/>
          </p:nvPr>
        </p:nvSpPr>
        <p:spPr/>
        <p:txBody>
          <a:bodyPr>
            <a:normAutofit/>
          </a:bodyPr>
          <a:lstStyle/>
          <a:p>
            <a:pPr marL="0" indent="0" algn="ctr">
              <a:buNone/>
            </a:pPr>
            <a:r>
              <a:rPr lang="en-US" sz="4800" dirty="0">
                <a:solidFill>
                  <a:schemeClr val="tx1">
                    <a:lumMod val="50000"/>
                    <a:lumOff val="50000"/>
                  </a:schemeClr>
                </a:solidFill>
                <a:latin typeface="Selawik Semibold" panose="020B0604020202020204" pitchFamily="34" charset="0"/>
                <a:cs typeface="Narkisim" panose="020B0604020202020204" pitchFamily="34" charset="-79"/>
              </a:rPr>
              <a:t>APPEALS </a:t>
            </a:r>
          </a:p>
          <a:p>
            <a:pPr marL="0" indent="0" algn="ctr">
              <a:buNone/>
            </a:pPr>
            <a:r>
              <a:rPr lang="en-US" sz="6600" dirty="0">
                <a:solidFill>
                  <a:schemeClr val="tx1">
                    <a:lumMod val="50000"/>
                    <a:lumOff val="50000"/>
                  </a:schemeClr>
                </a:solidFill>
                <a:latin typeface="Selawik Semibold" panose="020B0604020202020204" pitchFamily="34" charset="0"/>
                <a:cs typeface="Narkisim" panose="020B0604020202020204" pitchFamily="34" charset="-79"/>
              </a:rPr>
              <a:t>&amp;</a:t>
            </a:r>
          </a:p>
          <a:p>
            <a:pPr marL="0" indent="0" algn="ctr">
              <a:buNone/>
            </a:pPr>
            <a:r>
              <a:rPr lang="en-US" sz="4800" dirty="0">
                <a:solidFill>
                  <a:schemeClr val="tx1">
                    <a:lumMod val="50000"/>
                    <a:lumOff val="50000"/>
                  </a:schemeClr>
                </a:solidFill>
                <a:latin typeface="Selawik Semibold" panose="020B0604020202020204" pitchFamily="34" charset="0"/>
                <a:cs typeface="Narkisim" panose="020B0604020202020204" pitchFamily="34" charset="-79"/>
              </a:rPr>
              <a:t>THE APPEALS PROCESS</a:t>
            </a:r>
          </a:p>
        </p:txBody>
      </p:sp>
      <p:pic>
        <p:nvPicPr>
          <p:cNvPr id="7" name="Picture 6" descr="A close up of a sign&#10;&#10;Description automatically generated">
            <a:extLst>
              <a:ext uri="{FF2B5EF4-FFF2-40B4-BE49-F238E27FC236}">
                <a16:creationId xmlns:a16="http://schemas.microsoft.com/office/drawing/2014/main" id="{79E5E52C-FB96-4410-8E1A-E52478493CCA}"/>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89603" y="4300836"/>
            <a:ext cx="612794" cy="612794"/>
          </a:xfrm>
          <a:prstGeom prst="rect">
            <a:avLst/>
          </a:prstGeom>
        </p:spPr>
      </p:pic>
    </p:spTree>
    <p:extLst>
      <p:ext uri="{BB962C8B-B14F-4D97-AF65-F5344CB8AC3E}">
        <p14:creationId xmlns:p14="http://schemas.microsoft.com/office/powerpoint/2010/main" val="2487765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88D927-4537-4E82-A876-6EF6EBC7AA9D}"/>
              </a:ext>
            </a:extLst>
          </p:cNvPr>
          <p:cNvSpPr txBox="1">
            <a:spLocks/>
          </p:cNvSpPr>
          <p:nvPr/>
        </p:nvSpPr>
        <p:spPr>
          <a:xfrm>
            <a:off x="1824948" y="31037"/>
            <a:ext cx="10062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latin typeface="Selawik Semibold" panose="020B0702040204020203" pitchFamily="34" charset="0"/>
              </a:rPr>
              <a:t>THE PROCESS: ADMINISTRATIVE DECISION</a:t>
            </a:r>
          </a:p>
        </p:txBody>
      </p:sp>
      <p:sp>
        <p:nvSpPr>
          <p:cNvPr id="7" name="Rectangle 6">
            <a:extLst>
              <a:ext uri="{FF2B5EF4-FFF2-40B4-BE49-F238E27FC236}">
                <a16:creationId xmlns:a16="http://schemas.microsoft.com/office/drawing/2014/main" id="{4889EF7F-D717-44C6-9D11-9527C88B6A6F}"/>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C68D7B-682C-4DC1-A171-6497F7F3C126}"/>
              </a:ext>
            </a:extLst>
          </p:cNvPr>
          <p:cNvSpPr txBox="1">
            <a:spLocks/>
          </p:cNvSpPr>
          <p:nvPr/>
        </p:nvSpPr>
        <p:spPr>
          <a:xfrm rot="16200000">
            <a:off x="-2268348" y="2718442"/>
            <a:ext cx="5862259"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APPEAL PROCEDURES</a:t>
            </a:r>
          </a:p>
        </p:txBody>
      </p:sp>
      <p:sp>
        <p:nvSpPr>
          <p:cNvPr id="9" name="Title 1">
            <a:extLst>
              <a:ext uri="{FF2B5EF4-FFF2-40B4-BE49-F238E27FC236}">
                <a16:creationId xmlns:a16="http://schemas.microsoft.com/office/drawing/2014/main" id="{CCADD47F-D8A5-4C97-A8DE-E65FEEF53521}"/>
              </a:ext>
            </a:extLst>
          </p:cNvPr>
          <p:cNvSpPr txBox="1">
            <a:spLocks/>
          </p:cNvSpPr>
          <p:nvPr/>
        </p:nvSpPr>
        <p:spPr>
          <a:xfrm>
            <a:off x="1824948" y="923666"/>
            <a:ext cx="10062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latin typeface="Selawik Semibold" panose="020B0702040204020203" pitchFamily="34" charset="0"/>
              </a:rPr>
              <a:t>SCENARIO: OFFSITE TRAFFIC MITIGATION</a:t>
            </a:r>
          </a:p>
        </p:txBody>
      </p:sp>
      <p:sp>
        <p:nvSpPr>
          <p:cNvPr id="2" name="TextBox 1">
            <a:extLst>
              <a:ext uri="{FF2B5EF4-FFF2-40B4-BE49-F238E27FC236}">
                <a16:creationId xmlns:a16="http://schemas.microsoft.com/office/drawing/2014/main" id="{8C4EA728-E781-4E31-8BB1-19B4FD88EC04}"/>
              </a:ext>
            </a:extLst>
          </p:cNvPr>
          <p:cNvSpPr txBox="1"/>
          <p:nvPr/>
        </p:nvSpPr>
        <p:spPr>
          <a:xfrm>
            <a:off x="1981200" y="2466975"/>
            <a:ext cx="9906000" cy="3693319"/>
          </a:xfrm>
          <a:prstGeom prst="rect">
            <a:avLst/>
          </a:prstGeom>
          <a:noFill/>
        </p:spPr>
        <p:txBody>
          <a:bodyPr wrap="square" rtlCol="0">
            <a:spAutoFit/>
          </a:bodyPr>
          <a:lstStyle/>
          <a:p>
            <a:pPr marL="285750" indent="-285750">
              <a:buFontTx/>
              <a:buChar char="-"/>
            </a:pPr>
            <a:r>
              <a:rPr lang="en-US" dirty="0"/>
              <a:t>THE CITY MAY BE CORRECT THAT THE EXISTING CROSSWALK IS MISSING OR NEEDS IMPROVEMENT</a:t>
            </a:r>
          </a:p>
          <a:p>
            <a:pPr marL="285750" indent="-285750">
              <a:buFontTx/>
              <a:buChar char="-"/>
            </a:pPr>
            <a:r>
              <a:rPr lang="en-US" dirty="0"/>
              <a:t>BUT WHAT BASIS DOES THE CITY HAVE TO REQUIRE THAT THE APPLICANT CONSTRUCT THE CROSSWALK?</a:t>
            </a:r>
          </a:p>
          <a:p>
            <a:endParaRPr lang="en-US" dirty="0"/>
          </a:p>
          <a:p>
            <a:pPr marL="742950" lvl="1" indent="-285750">
              <a:buFontTx/>
              <a:buChar char="-"/>
            </a:pPr>
            <a:r>
              <a:rPr lang="en-US" dirty="0"/>
              <a:t>DOES THE NATURE OF THE PROPOSAL ALLOW FOR OFFSITE MITIGATION?</a:t>
            </a:r>
          </a:p>
          <a:p>
            <a:pPr lvl="1"/>
            <a:endParaRPr lang="en-US" dirty="0"/>
          </a:p>
          <a:p>
            <a:pPr marL="742950" lvl="1" indent="-285750">
              <a:buFontTx/>
              <a:buChar char="-"/>
            </a:pPr>
            <a:r>
              <a:rPr lang="en-US" dirty="0"/>
              <a:t>ARE THE CONDITIONS IMPOSED RELATED TO THE IMPACTS FROM THE DEVELOPMENT?</a:t>
            </a:r>
          </a:p>
          <a:p>
            <a:pPr marL="1200150" lvl="2" indent="-285750">
              <a:buFontTx/>
              <a:buChar char="-"/>
            </a:pPr>
            <a:r>
              <a:rPr lang="en-US" dirty="0"/>
              <a:t>E.g. WHAT IF THE DEVELOPMENT WON’T GENERATE PEDESTRIAN TRAFFIC?</a:t>
            </a:r>
          </a:p>
          <a:p>
            <a:pPr lvl="2"/>
            <a:endParaRPr lang="en-US" dirty="0"/>
          </a:p>
          <a:p>
            <a:pPr marL="742950" lvl="1" indent="-285750">
              <a:buFontTx/>
              <a:buChar char="-"/>
            </a:pPr>
            <a:r>
              <a:rPr lang="en-US" dirty="0"/>
              <a:t>IS THE MITIGATION PROPORTIONATE TO THE IMPACT, E.G., IT IS DOUBTFUL THE CITY WOULD SEEK TO REQUIRE THAT THE ENTIRE INTERSECTION BE IMPROVED – WHAT IS PROPORTIONATE?</a:t>
            </a:r>
          </a:p>
          <a:p>
            <a:pPr lvl="1"/>
            <a:endParaRPr lang="en-US" dirty="0"/>
          </a:p>
          <a:p>
            <a:pPr marL="742950" lvl="1" indent="-285750">
              <a:buFontTx/>
              <a:buChar char="-"/>
            </a:pPr>
            <a:r>
              <a:rPr lang="en-US" dirty="0"/>
              <a:t>IS THE CONDITION VALID UNLESS APPEALED (BETTER TO ASK FORGIVENESS THAN PERMISSION)?</a:t>
            </a:r>
          </a:p>
        </p:txBody>
      </p:sp>
    </p:spTree>
    <p:extLst>
      <p:ext uri="{BB962C8B-B14F-4D97-AF65-F5344CB8AC3E}">
        <p14:creationId xmlns:p14="http://schemas.microsoft.com/office/powerpoint/2010/main" val="111731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89EF7F-D717-44C6-9D11-9527C88B6A6F}"/>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C68D7B-682C-4DC1-A171-6497F7F3C126}"/>
              </a:ext>
            </a:extLst>
          </p:cNvPr>
          <p:cNvSpPr txBox="1">
            <a:spLocks/>
          </p:cNvSpPr>
          <p:nvPr/>
        </p:nvSpPr>
        <p:spPr>
          <a:xfrm rot="16200000">
            <a:off x="-1719844" y="2666868"/>
            <a:ext cx="4765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FINAL DECISIONS</a:t>
            </a:r>
          </a:p>
        </p:txBody>
      </p:sp>
      <p:sp>
        <p:nvSpPr>
          <p:cNvPr id="2" name="TextBox 1">
            <a:extLst>
              <a:ext uri="{FF2B5EF4-FFF2-40B4-BE49-F238E27FC236}">
                <a16:creationId xmlns:a16="http://schemas.microsoft.com/office/drawing/2014/main" id="{8C4EA728-E781-4E31-8BB1-19B4FD88EC04}"/>
              </a:ext>
            </a:extLst>
          </p:cNvPr>
          <p:cNvSpPr txBox="1"/>
          <p:nvPr/>
        </p:nvSpPr>
        <p:spPr>
          <a:xfrm>
            <a:off x="1824947" y="723900"/>
            <a:ext cx="9906000" cy="3416320"/>
          </a:xfrm>
          <a:prstGeom prst="rect">
            <a:avLst/>
          </a:prstGeom>
          <a:noFill/>
        </p:spPr>
        <p:txBody>
          <a:bodyPr wrap="square" rtlCol="0">
            <a:spAutoFit/>
          </a:bodyPr>
          <a:lstStyle/>
          <a:p>
            <a:r>
              <a:rPr lang="en-US" dirty="0"/>
              <a:t>A FINAL DECISION REPRESENTS THE CITY ADMINISTRATION’S FINAL WORD ON A TOPIC.</a:t>
            </a:r>
          </a:p>
          <a:p>
            <a:endParaRPr lang="en-US" dirty="0"/>
          </a:p>
          <a:p>
            <a:pPr marL="285750" indent="-285750">
              <a:buFontTx/>
              <a:buChar char="-"/>
            </a:pPr>
            <a:r>
              <a:rPr lang="en-US" dirty="0"/>
              <a:t>FINAL DECISIONS SHOULD BE CLEARLY IDENTIFIED AND IN WRITING.</a:t>
            </a:r>
          </a:p>
          <a:p>
            <a:pPr marL="285750" indent="-285750">
              <a:buFontTx/>
              <a:buChar char="-"/>
            </a:pPr>
            <a:r>
              <a:rPr lang="en-US" dirty="0"/>
              <a:t>FINAL DECISIONS SHOULD REPRESENT THE LAST WORD, NOT THE INITIAL RESPONSE.</a:t>
            </a:r>
          </a:p>
          <a:p>
            <a:pPr marL="285750" indent="-285750">
              <a:buFontTx/>
              <a:buChar char="-"/>
            </a:pPr>
            <a:r>
              <a:rPr lang="en-US" dirty="0"/>
              <a:t>INITIAL FEEDBACK AND REVIEW COMMENTS </a:t>
            </a:r>
            <a:r>
              <a:rPr lang="en-US" b="1" u="sng" dirty="0"/>
              <a:t>DO NOT </a:t>
            </a:r>
            <a:r>
              <a:rPr lang="en-US" dirty="0"/>
              <a:t>REPRESENT A FINAL DECISION.</a:t>
            </a:r>
          </a:p>
          <a:p>
            <a:pPr marL="285750" indent="-285750">
              <a:buFontTx/>
              <a:buChar char="-"/>
            </a:pPr>
            <a:r>
              <a:rPr lang="en-US" dirty="0"/>
              <a:t>CONDITIONS THAT HAVE BEEN IMPOSED AND ACCEPTED BY AN APPLICANT (I.E. NO APPEAL WAS FILED) CANNOT BE REVISITED WITH A “NEW” FINAL DETERMINATION ISSUED BY THE CITY.  </a:t>
            </a:r>
          </a:p>
          <a:p>
            <a:pPr marL="742950" lvl="1" indent="-285750">
              <a:buFontTx/>
              <a:buChar char="-"/>
            </a:pPr>
            <a:r>
              <a:rPr lang="en-US" dirty="0"/>
              <a:t>IN CASES WHEN THE CITY HAS ARRIVED AT A FINAL CONCLUSION BUT IT DOES NOT CONSTITUTE A FINAL DECISION, THE APPLICANT MAY REQUEST AN </a:t>
            </a:r>
            <a:r>
              <a:rPr lang="en-US" b="1" dirty="0">
                <a:solidFill>
                  <a:srgbClr val="ED7D31"/>
                </a:solidFill>
              </a:rPr>
              <a:t>ADMINISTRATIVE INTERPRETATION UNDER THE CODE</a:t>
            </a:r>
            <a:r>
              <a:rPr lang="en-US" dirty="0"/>
              <a:t>, WHICH WOULD CONSTITUTE A FINAL APPEALABLE DECISION.</a:t>
            </a:r>
          </a:p>
          <a:p>
            <a:pPr marL="285750" indent="-285750">
              <a:buFontTx/>
              <a:buChar char="-"/>
            </a:pPr>
            <a:r>
              <a:rPr lang="en-US" dirty="0"/>
              <a:t>APPEAL RIGHTS MUST BE CLEARLY PROVIDED IN WRITING WHEN A FINAL DECISION IS ISSUED. </a:t>
            </a:r>
          </a:p>
          <a:p>
            <a:pPr marL="742950" lvl="1" indent="-285750">
              <a:buFontTx/>
              <a:buChar char="-"/>
            </a:pPr>
            <a:endParaRPr lang="en-US" dirty="0"/>
          </a:p>
        </p:txBody>
      </p:sp>
    </p:spTree>
    <p:extLst>
      <p:ext uri="{BB962C8B-B14F-4D97-AF65-F5344CB8AC3E}">
        <p14:creationId xmlns:p14="http://schemas.microsoft.com/office/powerpoint/2010/main" val="340795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89EF7F-D717-44C6-9D11-9527C88B6A6F}"/>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C68D7B-682C-4DC1-A171-6497F7F3C126}"/>
              </a:ext>
            </a:extLst>
          </p:cNvPr>
          <p:cNvSpPr txBox="1">
            <a:spLocks/>
          </p:cNvSpPr>
          <p:nvPr/>
        </p:nvSpPr>
        <p:spPr>
          <a:xfrm rot="16200000">
            <a:off x="-1719844" y="2666868"/>
            <a:ext cx="4765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FINAL DECISIONS</a:t>
            </a:r>
          </a:p>
        </p:txBody>
      </p:sp>
      <p:sp>
        <p:nvSpPr>
          <p:cNvPr id="2" name="TextBox 1">
            <a:extLst>
              <a:ext uri="{FF2B5EF4-FFF2-40B4-BE49-F238E27FC236}">
                <a16:creationId xmlns:a16="http://schemas.microsoft.com/office/drawing/2014/main" id="{8C4EA728-E781-4E31-8BB1-19B4FD88EC04}"/>
              </a:ext>
            </a:extLst>
          </p:cNvPr>
          <p:cNvSpPr txBox="1"/>
          <p:nvPr/>
        </p:nvSpPr>
        <p:spPr>
          <a:xfrm>
            <a:off x="1824947" y="723900"/>
            <a:ext cx="9906000" cy="5078313"/>
          </a:xfrm>
          <a:prstGeom prst="rect">
            <a:avLst/>
          </a:prstGeom>
          <a:noFill/>
        </p:spPr>
        <p:txBody>
          <a:bodyPr wrap="square" rtlCol="0">
            <a:spAutoFit/>
          </a:bodyPr>
          <a:lstStyle/>
          <a:p>
            <a:r>
              <a:rPr lang="en-US" b="1" dirty="0"/>
              <a:t>PRIOR TO MAKING A FINAL DECISION:</a:t>
            </a:r>
          </a:p>
          <a:p>
            <a:endParaRPr lang="en-US" dirty="0"/>
          </a:p>
          <a:p>
            <a:pPr marL="285750" indent="-285750">
              <a:buFontTx/>
              <a:buChar char="-"/>
            </a:pPr>
            <a:r>
              <a:rPr lang="en-US" dirty="0"/>
              <a:t>DOES IT CONSTITUTE A “FINAL DECISION” FOR THE PURPOSES OF PROVIDING APPEAL RIGHTS?</a:t>
            </a:r>
          </a:p>
          <a:p>
            <a:pPr marL="285750" indent="-285750">
              <a:buFontTx/>
              <a:buChar char="-"/>
            </a:pPr>
            <a:r>
              <a:rPr lang="en-US" dirty="0"/>
              <a:t>IS THE DECISION SUPPORTED BY CODE?</a:t>
            </a:r>
          </a:p>
          <a:p>
            <a:pPr marL="285750" indent="-285750">
              <a:buFontTx/>
              <a:buChar char="-"/>
            </a:pPr>
            <a:r>
              <a:rPr lang="en-US" dirty="0"/>
              <a:t>DO YOU HAVE THE AUTHORITY TO MAKE SUCH A DECISION?</a:t>
            </a:r>
          </a:p>
          <a:p>
            <a:pPr marL="285750" indent="-285750">
              <a:buFontTx/>
              <a:buChar char="-"/>
            </a:pPr>
            <a:r>
              <a:rPr lang="en-US" dirty="0"/>
              <a:t>IS YOUR DECISION SUPPORTED BY THE APPLICABLE DIRECTOR?</a:t>
            </a:r>
          </a:p>
          <a:p>
            <a:pPr marL="285750" indent="-285750">
              <a:buFontTx/>
              <a:buChar char="-"/>
            </a:pPr>
            <a:r>
              <a:rPr lang="en-US" dirty="0"/>
              <a:t>ARE THERE ALTERNATIVES?</a:t>
            </a:r>
          </a:p>
          <a:p>
            <a:pPr marL="285750" indent="-285750">
              <a:buFontTx/>
              <a:buChar char="-"/>
            </a:pPr>
            <a:r>
              <a:rPr lang="en-US" dirty="0"/>
              <a:t>WILL THIS DECISION IMPACT ANOTHER DEPARTMENT? WILL THERE BE A DOMINO EFFECT THAT WILL IMPACT THE APPLICANT’S ABILITY TO COMPLY WITH OTHER REGULATIONS? </a:t>
            </a:r>
          </a:p>
          <a:p>
            <a:pPr marL="285750" indent="-285750">
              <a:buFontTx/>
              <a:buChar char="-"/>
            </a:pPr>
            <a:r>
              <a:rPr lang="en-US" dirty="0"/>
              <a:t>DOCUMENT THE DECISION PATH:  VERBAL COMMUNICATION WITHOUT WRITTEN NOTES IS INADEQUATE.  RESPOND TO EMAIL REQUESTS VIA EMAIL OR OTHER WRITTEN FORM (INTERNAL AND EXTERNAL).  </a:t>
            </a:r>
          </a:p>
          <a:p>
            <a:pPr marL="285750" indent="-285750">
              <a:buFontTx/>
              <a:buChar char="-"/>
            </a:pPr>
            <a:r>
              <a:rPr lang="en-US" dirty="0"/>
              <a:t>DOES THIS DIRECTION REFLECT THE CITY’S INITIAL FEEDBACK PROVIDED TO THE APPLICANT?</a:t>
            </a:r>
          </a:p>
          <a:p>
            <a:pPr marL="742950" lvl="1" indent="-285750">
              <a:buFontTx/>
              <a:buChar char="-"/>
            </a:pPr>
            <a:r>
              <a:rPr lang="en-US" dirty="0"/>
              <a:t>IF NOT, WHY NOT?  THE CITY IS OBLIGATED TO COMPLY WITH CODE, BUT IN SOME CASES THE FAILURE TO COMMUNICATE IN A TIMELY MANNER WITH THE APPLICANT CAN RESULT IN LOSING AN APPEAL OR REACHING A SETTLEMENT.</a:t>
            </a:r>
          </a:p>
          <a:p>
            <a:pPr marL="742950" lvl="1" indent="-285750">
              <a:buFontTx/>
              <a:buChar char="-"/>
            </a:pPr>
            <a:r>
              <a:rPr lang="en-US" dirty="0"/>
              <a:t>HAVE YOU EXHAUSTED ALL AVENUES WITH THE APPLICANT THAT WOULD RESOLVE THE ISSUE?</a:t>
            </a:r>
          </a:p>
          <a:p>
            <a:pPr lvl="1"/>
            <a:endParaRPr lang="en-US" dirty="0"/>
          </a:p>
        </p:txBody>
      </p:sp>
    </p:spTree>
    <p:extLst>
      <p:ext uri="{BB962C8B-B14F-4D97-AF65-F5344CB8AC3E}">
        <p14:creationId xmlns:p14="http://schemas.microsoft.com/office/powerpoint/2010/main" val="82260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89EF7F-D717-44C6-9D11-9527C88B6A6F}"/>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C68D7B-682C-4DC1-A171-6497F7F3C126}"/>
              </a:ext>
            </a:extLst>
          </p:cNvPr>
          <p:cNvSpPr txBox="1">
            <a:spLocks/>
          </p:cNvSpPr>
          <p:nvPr/>
        </p:nvSpPr>
        <p:spPr>
          <a:xfrm rot="16200000">
            <a:off x="-1719844" y="2666868"/>
            <a:ext cx="4765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SO YOU’VE BEEN APPEALED…</a:t>
            </a:r>
          </a:p>
        </p:txBody>
      </p:sp>
      <p:sp>
        <p:nvSpPr>
          <p:cNvPr id="2" name="TextBox 1">
            <a:extLst>
              <a:ext uri="{FF2B5EF4-FFF2-40B4-BE49-F238E27FC236}">
                <a16:creationId xmlns:a16="http://schemas.microsoft.com/office/drawing/2014/main" id="{8C4EA728-E781-4E31-8BB1-19B4FD88EC04}"/>
              </a:ext>
            </a:extLst>
          </p:cNvPr>
          <p:cNvSpPr txBox="1"/>
          <p:nvPr/>
        </p:nvSpPr>
        <p:spPr>
          <a:xfrm>
            <a:off x="1824947" y="723900"/>
            <a:ext cx="9906000" cy="1754326"/>
          </a:xfrm>
          <a:prstGeom prst="rect">
            <a:avLst/>
          </a:prstGeom>
          <a:noFill/>
        </p:spPr>
        <p:txBody>
          <a:bodyPr wrap="square" rtlCol="0">
            <a:spAutoFit/>
          </a:bodyPr>
          <a:lstStyle/>
          <a:p>
            <a:r>
              <a:rPr lang="en-US" dirty="0"/>
              <a:t>APPEAL STAFF REPORTS</a:t>
            </a:r>
          </a:p>
          <a:p>
            <a:endParaRPr lang="en-US" dirty="0"/>
          </a:p>
          <a:p>
            <a:pPr marL="285750" indent="-285750">
              <a:buFontTx/>
              <a:buChar char="-"/>
            </a:pPr>
            <a:r>
              <a:rPr lang="en-US" dirty="0"/>
              <a:t>EXPECT THAT THE AUTHOR OF THE STAFF REPORT WILL BE RESPONSIBLE FOR TESTIFYING</a:t>
            </a:r>
          </a:p>
          <a:p>
            <a:pPr marL="742950" lvl="1" indent="-285750">
              <a:buFontTx/>
              <a:buChar char="-"/>
            </a:pPr>
            <a:r>
              <a:rPr lang="en-US" dirty="0"/>
              <a:t>THE PERSON WITH THE MOST EXPERTISE IN THE SUBJECT SHOULD DEVELOP THE STAFF REPORT</a:t>
            </a:r>
          </a:p>
          <a:p>
            <a:endParaRPr lang="en-US" dirty="0"/>
          </a:p>
          <a:p>
            <a:pPr lvl="1"/>
            <a:endParaRPr lang="en-US" dirty="0"/>
          </a:p>
        </p:txBody>
      </p:sp>
      <p:sp>
        <p:nvSpPr>
          <p:cNvPr id="9" name="TextBox 8">
            <a:extLst>
              <a:ext uri="{FF2B5EF4-FFF2-40B4-BE49-F238E27FC236}">
                <a16:creationId xmlns:a16="http://schemas.microsoft.com/office/drawing/2014/main" id="{FEEA37D2-F538-43FD-B02B-B9287275A54B}"/>
              </a:ext>
            </a:extLst>
          </p:cNvPr>
          <p:cNvSpPr txBox="1"/>
          <p:nvPr/>
        </p:nvSpPr>
        <p:spPr>
          <a:xfrm>
            <a:off x="1786617" y="1962150"/>
            <a:ext cx="9906000" cy="2585323"/>
          </a:xfrm>
          <a:prstGeom prst="rect">
            <a:avLst/>
          </a:prstGeom>
          <a:noFill/>
        </p:spPr>
        <p:txBody>
          <a:bodyPr wrap="square" rtlCol="0">
            <a:spAutoFit/>
          </a:bodyPr>
          <a:lstStyle/>
          <a:p>
            <a:pPr marL="285750" indent="-285750">
              <a:buFontTx/>
              <a:buChar char="-"/>
            </a:pPr>
            <a:r>
              <a:rPr lang="en-US" dirty="0"/>
              <a:t>DO NOT RELY ON VERBAL TESTIMONY TO MAKE YOUR CASE</a:t>
            </a:r>
          </a:p>
          <a:p>
            <a:pPr marL="742950" lvl="1" indent="-285750">
              <a:buFontTx/>
              <a:buChar char="-"/>
            </a:pPr>
            <a:r>
              <a:rPr lang="en-US" dirty="0"/>
              <a:t>THE HEARING EXAMINER MAY NOT BE INTERESTED, MAY CUT YOU OFF, MAY NOT ASK YOU A QUESTION YOU WANT TO ANSWER (AND MAY ASK QUESTIONS YOU DO NOT WISH TO ANSWER)</a:t>
            </a:r>
          </a:p>
          <a:p>
            <a:pPr marL="742950" lvl="1" indent="-285750">
              <a:buFontTx/>
              <a:buChar char="-"/>
            </a:pPr>
            <a:r>
              <a:rPr lang="en-US" dirty="0"/>
              <a:t>IF THERE IS TESTIMONY THAT YOU WANT TO ENSURE GETS IN THE RECORD, PUT IT IN THE STAFF REPORT OR DISCUSS WITH CITY ATTORNEY.</a:t>
            </a:r>
          </a:p>
          <a:p>
            <a:pPr marL="742950" lvl="1" indent="-285750">
              <a:buFontTx/>
              <a:buChar char="-"/>
            </a:pPr>
            <a:endParaRPr lang="en-US" dirty="0"/>
          </a:p>
          <a:p>
            <a:pPr lvl="1"/>
            <a:endParaRPr lang="en-US" dirty="0"/>
          </a:p>
          <a:p>
            <a:endParaRPr lang="en-US" dirty="0"/>
          </a:p>
          <a:p>
            <a:pPr lvl="1"/>
            <a:endParaRPr lang="en-US" dirty="0"/>
          </a:p>
        </p:txBody>
      </p:sp>
      <p:sp>
        <p:nvSpPr>
          <p:cNvPr id="10" name="TextBox 9">
            <a:extLst>
              <a:ext uri="{FF2B5EF4-FFF2-40B4-BE49-F238E27FC236}">
                <a16:creationId xmlns:a16="http://schemas.microsoft.com/office/drawing/2014/main" id="{7E6582A7-DF6B-4130-866B-4FDB22334E6D}"/>
              </a:ext>
            </a:extLst>
          </p:cNvPr>
          <p:cNvSpPr txBox="1"/>
          <p:nvPr/>
        </p:nvSpPr>
        <p:spPr>
          <a:xfrm>
            <a:off x="1786617" y="3477639"/>
            <a:ext cx="9906000" cy="2862322"/>
          </a:xfrm>
          <a:prstGeom prst="rect">
            <a:avLst/>
          </a:prstGeom>
          <a:noFill/>
        </p:spPr>
        <p:txBody>
          <a:bodyPr wrap="square" rtlCol="0">
            <a:spAutoFit/>
          </a:bodyPr>
          <a:lstStyle/>
          <a:p>
            <a:pPr marL="285750" indent="-285750">
              <a:buFontTx/>
              <a:buChar char="-"/>
            </a:pPr>
            <a:r>
              <a:rPr lang="en-US" dirty="0"/>
              <a:t>DO NOT MAKE STUFF UP</a:t>
            </a:r>
          </a:p>
          <a:p>
            <a:pPr marL="742950" lvl="1" indent="-285750">
              <a:buFontTx/>
              <a:buChar char="-"/>
            </a:pPr>
            <a:r>
              <a:rPr lang="en-US" dirty="0"/>
              <a:t>…EITHER IN THE STAFF REPORT OR DURING TESTIMONY.  PROVIDE DATA AND BACKGROUND; IF YOU DO NOT KNOW, SAY YOU DO NOT KNOW.  IF THERE IS SOMEONE MORE QUALIFIED TO SPEAK ON THAT SUBJECT, SAY SO ON THE RECORD, AND MAKE SURE THEY ARE AVAILABLE TO TESTIFY.</a:t>
            </a:r>
          </a:p>
          <a:p>
            <a:pPr lvl="1"/>
            <a:r>
              <a:rPr lang="en-US" dirty="0"/>
              <a:t>- THE CITY’S RECORD MUST BE COMPLETE AT THE TIME OF THE APPEAL HEARING.  IN ALMOST ALL CASES THE RECORD CANNOT BE EXPANDED IN SUBSEQUENT APPEAL PROCEEDINGS AFTER THE HEARING EXAMINER HAS ISSUED A DECISION.</a:t>
            </a:r>
          </a:p>
          <a:p>
            <a:endParaRPr lang="en-US" dirty="0"/>
          </a:p>
          <a:p>
            <a:pPr lvl="1"/>
            <a:endParaRPr lang="en-US" dirty="0"/>
          </a:p>
        </p:txBody>
      </p:sp>
    </p:spTree>
    <p:extLst>
      <p:ext uri="{BB962C8B-B14F-4D97-AF65-F5344CB8AC3E}">
        <p14:creationId xmlns:p14="http://schemas.microsoft.com/office/powerpoint/2010/main" val="274182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A643E-A06A-4270-9709-7096A8C68FED}"/>
              </a:ext>
            </a:extLst>
          </p:cNvPr>
          <p:cNvSpPr>
            <a:spLocks noGrp="1"/>
          </p:cNvSpPr>
          <p:nvPr>
            <p:ph idx="1"/>
          </p:nvPr>
        </p:nvSpPr>
        <p:spPr>
          <a:xfrm>
            <a:off x="4301247" y="2808119"/>
            <a:ext cx="10515600" cy="4351338"/>
          </a:xfrm>
        </p:spPr>
        <p:txBody>
          <a:bodyPr>
            <a:normAutofit/>
          </a:bodyPr>
          <a:lstStyle/>
          <a:p>
            <a:pPr marL="0" indent="0">
              <a:buNone/>
            </a:pPr>
            <a:r>
              <a:rPr lang="en-US" sz="6000" dirty="0"/>
              <a:t>QUESTIONS?</a:t>
            </a:r>
          </a:p>
        </p:txBody>
      </p:sp>
    </p:spTree>
    <p:extLst>
      <p:ext uri="{BB962C8B-B14F-4D97-AF65-F5344CB8AC3E}">
        <p14:creationId xmlns:p14="http://schemas.microsoft.com/office/powerpoint/2010/main" val="145668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89EF7F-D717-44C6-9D11-9527C88B6A6F}"/>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C68D7B-682C-4DC1-A171-6497F7F3C126}"/>
              </a:ext>
            </a:extLst>
          </p:cNvPr>
          <p:cNvSpPr txBox="1">
            <a:spLocks/>
          </p:cNvSpPr>
          <p:nvPr/>
        </p:nvSpPr>
        <p:spPr>
          <a:xfrm rot="16200000">
            <a:off x="-1719844" y="2666868"/>
            <a:ext cx="4765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SO YOU’VE BEEN APPEALED…</a:t>
            </a:r>
          </a:p>
        </p:txBody>
      </p:sp>
      <p:sp>
        <p:nvSpPr>
          <p:cNvPr id="2" name="TextBox 1">
            <a:extLst>
              <a:ext uri="{FF2B5EF4-FFF2-40B4-BE49-F238E27FC236}">
                <a16:creationId xmlns:a16="http://schemas.microsoft.com/office/drawing/2014/main" id="{8C4EA728-E781-4E31-8BB1-19B4FD88EC04}"/>
              </a:ext>
            </a:extLst>
          </p:cNvPr>
          <p:cNvSpPr txBox="1"/>
          <p:nvPr/>
        </p:nvSpPr>
        <p:spPr>
          <a:xfrm>
            <a:off x="1824947" y="723900"/>
            <a:ext cx="9906000" cy="923330"/>
          </a:xfrm>
          <a:prstGeom prst="rect">
            <a:avLst/>
          </a:prstGeom>
          <a:noFill/>
        </p:spPr>
        <p:txBody>
          <a:bodyPr wrap="square" rtlCol="0">
            <a:spAutoFit/>
          </a:bodyPr>
          <a:lstStyle/>
          <a:p>
            <a:r>
              <a:rPr lang="en-US" dirty="0"/>
              <a:t>….WHAT HAPPENS NEXT?</a:t>
            </a:r>
          </a:p>
          <a:p>
            <a:endParaRPr lang="en-US" dirty="0"/>
          </a:p>
          <a:p>
            <a:pPr lvl="1"/>
            <a:endParaRPr lang="en-US" dirty="0"/>
          </a:p>
        </p:txBody>
      </p:sp>
      <p:graphicFrame>
        <p:nvGraphicFramePr>
          <p:cNvPr id="3" name="Diagram 2">
            <a:extLst>
              <a:ext uri="{FF2B5EF4-FFF2-40B4-BE49-F238E27FC236}">
                <a16:creationId xmlns:a16="http://schemas.microsoft.com/office/drawing/2014/main" id="{1255D644-F59D-4F44-A5D1-1E327D8F1032}"/>
              </a:ext>
            </a:extLst>
          </p:cNvPr>
          <p:cNvGraphicFramePr/>
          <p:nvPr>
            <p:extLst>
              <p:ext uri="{D42A27DB-BD31-4B8C-83A1-F6EECF244321}">
                <p14:modId xmlns:p14="http://schemas.microsoft.com/office/powerpoint/2010/main" val="3706472617"/>
              </p:ext>
            </p:extLst>
          </p:nvPr>
        </p:nvGraphicFramePr>
        <p:xfrm>
          <a:off x="2031999" y="719666"/>
          <a:ext cx="96606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23BCD2B-ACAB-42CB-8C8B-C3452334FF07}"/>
              </a:ext>
            </a:extLst>
          </p:cNvPr>
          <p:cNvSpPr txBox="1"/>
          <p:nvPr/>
        </p:nvSpPr>
        <p:spPr>
          <a:xfrm>
            <a:off x="1824947" y="6057153"/>
            <a:ext cx="7673975" cy="646331"/>
          </a:xfrm>
          <a:prstGeom prst="rect">
            <a:avLst/>
          </a:prstGeom>
          <a:noFill/>
        </p:spPr>
        <p:txBody>
          <a:bodyPr wrap="square" rtlCol="0">
            <a:spAutoFit/>
          </a:bodyPr>
          <a:lstStyle/>
          <a:p>
            <a:r>
              <a:rPr lang="en-US" sz="1200" dirty="0"/>
              <a:t>* PATTI IS RESPONSIBLE FOR MAINTAINING PAPERWORK FOR THE HEARING EXAMINER DURING THE APPEAL PROCESS; SHE DOES NOT PARTICIPATE IN THE DEVELOPMENT OF ANY STAFF REPORT OR STRATEGY DISCUSSIONS IN ORDER TO PRESERVE AN INTERNAL FIREWALL (SHE PROVIDES THE SAME SERVICE TO THE APPELLANT AND GENERAL PUBLIC)</a:t>
            </a:r>
          </a:p>
        </p:txBody>
      </p:sp>
    </p:spTree>
    <p:extLst>
      <p:ext uri="{BB962C8B-B14F-4D97-AF65-F5344CB8AC3E}">
        <p14:creationId xmlns:p14="http://schemas.microsoft.com/office/powerpoint/2010/main" val="339926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42B0F5-29E7-4F6B-98F3-C6F4224FC2A9}"/>
              </a:ext>
            </a:extLst>
          </p:cNvPr>
          <p:cNvSpPr>
            <a:spLocks noGrp="1"/>
          </p:cNvSpPr>
          <p:nvPr>
            <p:ph type="title"/>
          </p:nvPr>
        </p:nvSpPr>
        <p:spPr>
          <a:xfrm>
            <a:off x="621792" y="1161288"/>
            <a:ext cx="3602736" cy="4526280"/>
          </a:xfrm>
        </p:spPr>
        <p:txBody>
          <a:bodyPr>
            <a:normAutofit/>
          </a:bodyPr>
          <a:lstStyle/>
          <a:p>
            <a:r>
              <a:rPr lang="en-US" sz="4000" dirty="0">
                <a:solidFill>
                  <a:schemeClr val="tx1">
                    <a:lumMod val="50000"/>
                    <a:lumOff val="50000"/>
                  </a:schemeClr>
                </a:solidFill>
                <a:latin typeface="Selawik Semibold" panose="020B0702040204020203" pitchFamily="34" charset="0"/>
              </a:rPr>
              <a:t>AGENDA</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6BB409-70D3-4F31-BAF2-E8A7FCA024F8}"/>
              </a:ext>
            </a:extLst>
          </p:cNvPr>
          <p:cNvSpPr>
            <a:spLocks noGrp="1"/>
          </p:cNvSpPr>
          <p:nvPr>
            <p:ph idx="1"/>
          </p:nvPr>
        </p:nvSpPr>
        <p:spPr>
          <a:xfrm>
            <a:off x="5434149" y="932688"/>
            <a:ext cx="5916603" cy="4992624"/>
          </a:xfrm>
        </p:spPr>
        <p:txBody>
          <a:bodyPr anchor="ctr">
            <a:normAutofit/>
          </a:bodyPr>
          <a:lstStyle/>
          <a:p>
            <a:r>
              <a:rPr lang="en-US" sz="2400" dirty="0">
                <a:solidFill>
                  <a:schemeClr val="tx1">
                    <a:lumMod val="50000"/>
                    <a:lumOff val="50000"/>
                  </a:schemeClr>
                </a:solidFill>
              </a:rPr>
              <a:t>WHY ARE APPEALS NECESSARY?</a:t>
            </a:r>
          </a:p>
          <a:p>
            <a:r>
              <a:rPr lang="en-US" sz="2400" dirty="0">
                <a:solidFill>
                  <a:schemeClr val="tx1">
                    <a:lumMod val="50000"/>
                    <a:lumOff val="50000"/>
                  </a:schemeClr>
                </a:solidFill>
              </a:rPr>
              <a:t>TYPES OF APPEALS</a:t>
            </a:r>
          </a:p>
          <a:p>
            <a:r>
              <a:rPr lang="en-US" sz="2400" dirty="0">
                <a:solidFill>
                  <a:schemeClr val="tx1">
                    <a:lumMod val="50000"/>
                    <a:lumOff val="50000"/>
                  </a:schemeClr>
                </a:solidFill>
              </a:rPr>
              <a:t>APPEAL PROCEDURES</a:t>
            </a:r>
          </a:p>
          <a:p>
            <a:r>
              <a:rPr lang="en-US" sz="2400" dirty="0">
                <a:solidFill>
                  <a:schemeClr val="tx1">
                    <a:lumMod val="50000"/>
                    <a:lumOff val="50000"/>
                  </a:schemeClr>
                </a:solidFill>
              </a:rPr>
              <a:t>OTHER APPEALS</a:t>
            </a:r>
          </a:p>
          <a:p>
            <a:r>
              <a:rPr lang="en-US" sz="2400" dirty="0">
                <a:solidFill>
                  <a:schemeClr val="tx1">
                    <a:lumMod val="50000"/>
                    <a:lumOff val="50000"/>
                  </a:schemeClr>
                </a:solidFill>
              </a:rPr>
              <a:t>FINAL DECISIONS</a:t>
            </a:r>
          </a:p>
          <a:p>
            <a:r>
              <a:rPr lang="en-US" sz="2400" dirty="0">
                <a:solidFill>
                  <a:schemeClr val="tx1">
                    <a:lumMod val="50000"/>
                    <a:lumOff val="50000"/>
                  </a:schemeClr>
                </a:solidFill>
              </a:rPr>
              <a:t>ADDITIONAL CONSIDERATIONS</a:t>
            </a:r>
          </a:p>
        </p:txBody>
      </p:sp>
    </p:spTree>
    <p:extLst>
      <p:ext uri="{BB962C8B-B14F-4D97-AF65-F5344CB8AC3E}">
        <p14:creationId xmlns:p14="http://schemas.microsoft.com/office/powerpoint/2010/main" val="188585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0">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2">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42B0F5-29E7-4F6B-98F3-C6F4224FC2A9}"/>
              </a:ext>
            </a:extLst>
          </p:cNvPr>
          <p:cNvSpPr>
            <a:spLocks noGrp="1"/>
          </p:cNvSpPr>
          <p:nvPr>
            <p:ph type="title"/>
          </p:nvPr>
        </p:nvSpPr>
        <p:spPr>
          <a:xfrm>
            <a:off x="838200" y="253397"/>
            <a:ext cx="10515600" cy="1273233"/>
          </a:xfrm>
        </p:spPr>
        <p:txBody>
          <a:bodyPr>
            <a:normAutofit/>
          </a:bodyPr>
          <a:lstStyle/>
          <a:p>
            <a:r>
              <a:rPr lang="en-US" sz="4000" dirty="0">
                <a:solidFill>
                  <a:schemeClr val="bg2">
                    <a:lumMod val="50000"/>
                  </a:schemeClr>
                </a:solidFill>
                <a:latin typeface="Selawik Semibold" panose="020B0702040204020203" pitchFamily="34" charset="0"/>
              </a:rPr>
              <a:t>WHY ARE APPEALS NECESSARY?</a:t>
            </a:r>
          </a:p>
        </p:txBody>
      </p:sp>
      <p:sp>
        <p:nvSpPr>
          <p:cNvPr id="25" name="Rectangle 24">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6BB409-70D3-4F31-BAF2-E8A7FCA024F8}"/>
              </a:ext>
            </a:extLst>
          </p:cNvPr>
          <p:cNvSpPr>
            <a:spLocks noGrp="1"/>
          </p:cNvSpPr>
          <p:nvPr>
            <p:ph idx="1"/>
          </p:nvPr>
        </p:nvSpPr>
        <p:spPr>
          <a:xfrm>
            <a:off x="838200" y="2478024"/>
            <a:ext cx="10515600" cy="3694176"/>
          </a:xfrm>
        </p:spPr>
        <p:txBody>
          <a:bodyPr>
            <a:normAutofit/>
          </a:bodyPr>
          <a:lstStyle/>
          <a:p>
            <a:pPr marL="0" indent="0">
              <a:buNone/>
            </a:pPr>
            <a:r>
              <a:rPr lang="en-US" dirty="0">
                <a:solidFill>
                  <a:schemeClr val="bg2">
                    <a:lumMod val="50000"/>
                  </a:schemeClr>
                </a:solidFill>
              </a:rPr>
              <a:t>AN APPEAL IS A FORMAL REQUEST MADE BY A </a:t>
            </a:r>
            <a:r>
              <a:rPr lang="en-US" b="1" dirty="0">
                <a:solidFill>
                  <a:srgbClr val="ED7D31"/>
                </a:solidFill>
              </a:rPr>
              <a:t>PARTY OF RECORD </a:t>
            </a:r>
            <a:r>
              <a:rPr lang="en-US" dirty="0">
                <a:solidFill>
                  <a:schemeClr val="bg2">
                    <a:lumMod val="50000"/>
                  </a:schemeClr>
                </a:solidFill>
              </a:rPr>
              <a:t>FOR A HIGHER DECISION-MAKING AUTHORITY TO REVIEW THE </a:t>
            </a:r>
            <a:r>
              <a:rPr lang="en-US" b="1" dirty="0">
                <a:solidFill>
                  <a:srgbClr val="ED7D31"/>
                </a:solidFill>
              </a:rPr>
              <a:t>FINAL DECISION </a:t>
            </a:r>
            <a:r>
              <a:rPr lang="en-US" dirty="0">
                <a:solidFill>
                  <a:schemeClr val="bg2">
                    <a:lumMod val="50000"/>
                  </a:schemeClr>
                </a:solidFill>
              </a:rPr>
              <a:t>MADE BY A DESIGNATED MUNICIPAL AUTHORITY.</a:t>
            </a:r>
          </a:p>
        </p:txBody>
      </p:sp>
    </p:spTree>
    <p:extLst>
      <p:ext uri="{BB962C8B-B14F-4D97-AF65-F5344CB8AC3E}">
        <p14:creationId xmlns:p14="http://schemas.microsoft.com/office/powerpoint/2010/main" val="4786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14CC0E1-552A-4A66-BAB1-E9962E3BD736}"/>
              </a:ext>
            </a:extLst>
          </p:cNvPr>
          <p:cNvSpPr txBox="1">
            <a:spLocks/>
          </p:cNvSpPr>
          <p:nvPr/>
        </p:nvSpPr>
        <p:spPr>
          <a:xfrm>
            <a:off x="5295900" y="1947983"/>
            <a:ext cx="6517088" cy="454489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solidFill>
                  <a:schemeClr val="bg1"/>
                </a:solidFill>
              </a:rPr>
              <a:t>BY LAW, LOCAL JURISDICTIONS MUST PROVIDE </a:t>
            </a:r>
            <a:br>
              <a:rPr lang="en-US" sz="2400" dirty="0">
                <a:solidFill>
                  <a:schemeClr val="bg1"/>
                </a:solidFill>
              </a:rPr>
            </a:br>
            <a:r>
              <a:rPr lang="en-US" sz="2400" dirty="0">
                <a:solidFill>
                  <a:schemeClr val="bg1"/>
                </a:solidFill>
              </a:rPr>
              <a:t>   AN APPEALS PROCESS</a:t>
            </a:r>
          </a:p>
          <a:p>
            <a:r>
              <a:rPr lang="en-US" sz="2400" dirty="0">
                <a:solidFill>
                  <a:schemeClr val="bg1"/>
                </a:solidFill>
              </a:rPr>
              <a:t>PROCESS NOT TO BE OVERLY BURDENSOME – REASONABLE APPEAL FEE</a:t>
            </a:r>
          </a:p>
          <a:p>
            <a:r>
              <a:rPr lang="en-US" sz="2400" dirty="0">
                <a:solidFill>
                  <a:schemeClr val="bg1"/>
                </a:solidFill>
              </a:rPr>
              <a:t>DESIGNED TO ENSURE THAT LOCAL DECISION-MAKING IS BASED ON ADOPTED LAW AND PROCEDURE</a:t>
            </a:r>
          </a:p>
          <a:p>
            <a:r>
              <a:rPr lang="en-US" sz="2400" dirty="0">
                <a:solidFill>
                  <a:schemeClr val="bg1"/>
                </a:solidFill>
              </a:rPr>
              <a:t>PARTIES OF RECORD HAVE THE OPPORTUNITY TO </a:t>
            </a:r>
            <a:r>
              <a:rPr lang="en-US" sz="2400" b="1" dirty="0">
                <a:solidFill>
                  <a:srgbClr val="ED7D31"/>
                </a:solidFill>
              </a:rPr>
              <a:t>FORMALLY APPEAL </a:t>
            </a:r>
            <a:r>
              <a:rPr lang="en-US" sz="2400" dirty="0">
                <a:solidFill>
                  <a:schemeClr val="bg1"/>
                </a:solidFill>
              </a:rPr>
              <a:t>ADMINISTRATIVE DECISIONS</a:t>
            </a:r>
          </a:p>
          <a:p>
            <a:r>
              <a:rPr lang="en-US" sz="2400" b="1" dirty="0">
                <a:solidFill>
                  <a:srgbClr val="ED7D31"/>
                </a:solidFill>
              </a:rPr>
              <a:t>AGGRIEVED PARTIES </a:t>
            </a:r>
            <a:r>
              <a:rPr lang="en-US" sz="2400" dirty="0">
                <a:solidFill>
                  <a:schemeClr val="bg1"/>
                </a:solidFill>
              </a:rPr>
              <a:t>HAVE THE OPPORTUNITY TO APPEAL ADMINISTRATIVE DECISIONS AND ENFORCEMENT ACTIONS.</a:t>
            </a:r>
          </a:p>
        </p:txBody>
      </p:sp>
      <p:sp>
        <p:nvSpPr>
          <p:cNvPr id="5" name="Rectangle 4">
            <a:extLst>
              <a:ext uri="{FF2B5EF4-FFF2-40B4-BE49-F238E27FC236}">
                <a16:creationId xmlns:a16="http://schemas.microsoft.com/office/drawing/2014/main" id="{8D1C6A26-202E-4813-AE00-15F0ADA63DE3}"/>
              </a:ext>
            </a:extLst>
          </p:cNvPr>
          <p:cNvSpPr/>
          <p:nvPr/>
        </p:nvSpPr>
        <p:spPr>
          <a:xfrm>
            <a:off x="590549" y="970755"/>
            <a:ext cx="10010775"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7525F7-5605-44F5-BD30-4E2E71FA1A60}"/>
              </a:ext>
            </a:extLst>
          </p:cNvPr>
          <p:cNvSpPr>
            <a:spLocks noGrp="1"/>
          </p:cNvSpPr>
          <p:nvPr>
            <p:ph type="title"/>
          </p:nvPr>
        </p:nvSpPr>
        <p:spPr>
          <a:xfrm>
            <a:off x="1485900" y="365125"/>
            <a:ext cx="5943600" cy="1325563"/>
          </a:xfrm>
          <a:solidFill>
            <a:srgbClr val="CFB980"/>
          </a:solidFill>
        </p:spPr>
        <p:txBody>
          <a:bodyPr/>
          <a:lstStyle/>
          <a:p>
            <a:r>
              <a:rPr lang="en-US" dirty="0">
                <a:solidFill>
                  <a:schemeClr val="bg1">
                    <a:lumMod val="50000"/>
                  </a:schemeClr>
                </a:solidFill>
                <a:latin typeface="Selawik Semibold" panose="020B0702040204020203" pitchFamily="34" charset="0"/>
              </a:rPr>
              <a:t>WHY ARE APPEALS NECESSARY?</a:t>
            </a:r>
          </a:p>
        </p:txBody>
      </p:sp>
      <p:cxnSp>
        <p:nvCxnSpPr>
          <p:cNvPr id="7" name="Connector: Elbow 6">
            <a:extLst>
              <a:ext uri="{FF2B5EF4-FFF2-40B4-BE49-F238E27FC236}">
                <a16:creationId xmlns:a16="http://schemas.microsoft.com/office/drawing/2014/main" id="{68AA7982-A4D1-425B-8BB5-AD56A01C7623}"/>
              </a:ext>
            </a:extLst>
          </p:cNvPr>
          <p:cNvCxnSpPr>
            <a:cxnSpLocks/>
          </p:cNvCxnSpPr>
          <p:nvPr/>
        </p:nvCxnSpPr>
        <p:spPr>
          <a:xfrm>
            <a:off x="2686050" y="1947985"/>
            <a:ext cx="2647954" cy="1252414"/>
          </a:xfrm>
          <a:prstGeom prst="bentConnector3">
            <a:avLst>
              <a:gd name="adj1" fmla="val 50000"/>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81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14CC0E1-552A-4A66-BAB1-E9962E3BD736}"/>
              </a:ext>
            </a:extLst>
          </p:cNvPr>
          <p:cNvSpPr txBox="1">
            <a:spLocks/>
          </p:cNvSpPr>
          <p:nvPr/>
        </p:nvSpPr>
        <p:spPr>
          <a:xfrm>
            <a:off x="2933700" y="1947983"/>
            <a:ext cx="8879288" cy="45448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solidFill>
                  <a:schemeClr val="bg1"/>
                </a:solidFill>
              </a:rPr>
              <a:t>APPEALS CAN BE FULL OF CONFLICT. THEY ARE OFTEN FILED AFTER PROTRACTED DEBATE OVER DETERMINATIONS/CONDITIONS AND BAD FEELINGS MAY ALREADY EXIST.</a:t>
            </a:r>
          </a:p>
          <a:p>
            <a:pPr marL="0"/>
            <a:r>
              <a:rPr lang="en-US" b="1" dirty="0">
                <a:solidFill>
                  <a:schemeClr val="bg1"/>
                </a:solidFill>
              </a:rPr>
              <a:t>HOWEVER</a:t>
            </a:r>
            <a:r>
              <a:rPr lang="en-US" sz="2400" dirty="0">
                <a:solidFill>
                  <a:schemeClr val="bg1"/>
                </a:solidFill>
              </a:rPr>
              <a:t>, APPEALS ARE A TOOL FOR RESOLVING IMPASSES: REASONABLE PEOPLE MAY INTERPRET CODE DIFFERENTLY.  IT HELPS TO HAVE A NEUTRAL THIRD-PARTY OVERSEE THE CONFLICT.</a:t>
            </a:r>
          </a:p>
          <a:p>
            <a:pPr marL="0"/>
            <a:r>
              <a:rPr lang="en-US" sz="2400" dirty="0">
                <a:solidFill>
                  <a:schemeClr val="bg1"/>
                </a:solidFill>
              </a:rPr>
              <a:t>APPEALS CAN IMPROVE OUR CODES AND PROCEDURES BY CALLING ISSUES OF INTERPRETATION/INCONSISTENCIES TO OUR ATTENTION.</a:t>
            </a:r>
          </a:p>
          <a:p>
            <a:pPr marL="0"/>
            <a:r>
              <a:rPr lang="en-US" sz="2400" dirty="0">
                <a:solidFill>
                  <a:schemeClr val="bg1"/>
                </a:solidFill>
              </a:rPr>
              <a:t>APPEALS CAN ALSO BE A COMPLETE WASTE OF TIME</a:t>
            </a:r>
          </a:p>
          <a:p>
            <a:pPr marL="457200" lvl="1"/>
            <a:r>
              <a:rPr lang="en-US" sz="2000" dirty="0">
                <a:solidFill>
                  <a:schemeClr val="bg1"/>
                </a:solidFill>
              </a:rPr>
              <a:t>IN MANY CASES, GETTING TO A FINAL DECISION AND PROVIDING APPEAL RIGHTS QUICKLY IS BEST, AS NEITHER THE CITY OR APPLICANT HAVE YET INVESTED IN THE ARGUMENT.</a:t>
            </a:r>
          </a:p>
        </p:txBody>
      </p:sp>
      <p:sp>
        <p:nvSpPr>
          <p:cNvPr id="8" name="Rectangle 7">
            <a:extLst>
              <a:ext uri="{FF2B5EF4-FFF2-40B4-BE49-F238E27FC236}">
                <a16:creationId xmlns:a16="http://schemas.microsoft.com/office/drawing/2014/main" id="{0686131A-E309-4524-BE95-4B2ED459AB8D}"/>
              </a:ext>
            </a:extLst>
          </p:cNvPr>
          <p:cNvSpPr/>
          <p:nvPr/>
        </p:nvSpPr>
        <p:spPr>
          <a:xfrm>
            <a:off x="590549" y="970755"/>
            <a:ext cx="10010775"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D82FBCA-8661-465A-9ED8-7EB6528E7F86}"/>
              </a:ext>
            </a:extLst>
          </p:cNvPr>
          <p:cNvSpPr txBox="1">
            <a:spLocks/>
          </p:cNvSpPr>
          <p:nvPr/>
        </p:nvSpPr>
        <p:spPr>
          <a:xfrm>
            <a:off x="1485900" y="365125"/>
            <a:ext cx="5943600"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PROS AND CONS OF APPEALS</a:t>
            </a:r>
          </a:p>
        </p:txBody>
      </p:sp>
    </p:spTree>
    <p:extLst>
      <p:ext uri="{BB962C8B-B14F-4D97-AF65-F5344CB8AC3E}">
        <p14:creationId xmlns:p14="http://schemas.microsoft.com/office/powerpoint/2010/main" val="274597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1C6A26-202E-4813-AE00-15F0ADA63DE3}"/>
              </a:ext>
            </a:extLst>
          </p:cNvPr>
          <p:cNvSpPr/>
          <p:nvPr/>
        </p:nvSpPr>
        <p:spPr>
          <a:xfrm>
            <a:off x="552450" y="970755"/>
            <a:ext cx="6877050"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7525F7-5605-44F5-BD30-4E2E71FA1A60}"/>
              </a:ext>
            </a:extLst>
          </p:cNvPr>
          <p:cNvSpPr>
            <a:spLocks noGrp="1"/>
          </p:cNvSpPr>
          <p:nvPr>
            <p:ph type="title"/>
          </p:nvPr>
        </p:nvSpPr>
        <p:spPr>
          <a:xfrm>
            <a:off x="1504950" y="365125"/>
            <a:ext cx="5143500" cy="1325563"/>
          </a:xfrm>
          <a:solidFill>
            <a:srgbClr val="CFB980"/>
          </a:solidFill>
        </p:spPr>
        <p:txBody>
          <a:bodyPr/>
          <a:lstStyle/>
          <a:p>
            <a:r>
              <a:rPr lang="en-US" dirty="0">
                <a:solidFill>
                  <a:schemeClr val="bg1">
                    <a:lumMod val="50000"/>
                  </a:schemeClr>
                </a:solidFill>
                <a:latin typeface="Selawik Semibold" panose="020B0702040204020203" pitchFamily="34" charset="0"/>
              </a:rPr>
              <a:t>TYPES OF APPEALS</a:t>
            </a:r>
          </a:p>
        </p:txBody>
      </p:sp>
      <p:graphicFrame>
        <p:nvGraphicFramePr>
          <p:cNvPr id="6" name="Table 6">
            <a:extLst>
              <a:ext uri="{FF2B5EF4-FFF2-40B4-BE49-F238E27FC236}">
                <a16:creationId xmlns:a16="http://schemas.microsoft.com/office/drawing/2014/main" id="{AA944811-4680-4FD8-8FA6-2E53F93C8616}"/>
              </a:ext>
            </a:extLst>
          </p:cNvPr>
          <p:cNvGraphicFramePr>
            <a:graphicFrameLocks noGrp="1"/>
          </p:cNvGraphicFramePr>
          <p:nvPr>
            <p:extLst>
              <p:ext uri="{D42A27DB-BD31-4B8C-83A1-F6EECF244321}">
                <p14:modId xmlns:p14="http://schemas.microsoft.com/office/powerpoint/2010/main" val="1369054159"/>
              </p:ext>
            </p:extLst>
          </p:nvPr>
        </p:nvGraphicFramePr>
        <p:xfrm>
          <a:off x="1912257" y="2324445"/>
          <a:ext cx="7969250" cy="4203018"/>
        </p:xfrm>
        <a:graphic>
          <a:graphicData uri="http://schemas.openxmlformats.org/drawingml/2006/table">
            <a:tbl>
              <a:tblPr firstRow="1" bandRow="1">
                <a:tableStyleId>{21E4AEA4-8DFA-4A89-87EB-49C32662AFE0}</a:tableStyleId>
              </a:tblPr>
              <a:tblGrid>
                <a:gridCol w="3729383">
                  <a:extLst>
                    <a:ext uri="{9D8B030D-6E8A-4147-A177-3AD203B41FA5}">
                      <a16:colId xmlns:a16="http://schemas.microsoft.com/office/drawing/2014/main" val="68121186"/>
                    </a:ext>
                  </a:extLst>
                </a:gridCol>
                <a:gridCol w="1583965">
                  <a:extLst>
                    <a:ext uri="{9D8B030D-6E8A-4147-A177-3AD203B41FA5}">
                      <a16:colId xmlns:a16="http://schemas.microsoft.com/office/drawing/2014/main" val="4095512669"/>
                    </a:ext>
                  </a:extLst>
                </a:gridCol>
                <a:gridCol w="2655902">
                  <a:extLst>
                    <a:ext uri="{9D8B030D-6E8A-4147-A177-3AD203B41FA5}">
                      <a16:colId xmlns:a16="http://schemas.microsoft.com/office/drawing/2014/main" val="3272811198"/>
                    </a:ext>
                  </a:extLst>
                </a:gridCol>
              </a:tblGrid>
              <a:tr h="416763">
                <a:tc>
                  <a:txBody>
                    <a:bodyPr/>
                    <a:lstStyle/>
                    <a:p>
                      <a:r>
                        <a:rPr lang="en-US" sz="2400" b="1" dirty="0"/>
                        <a:t>TYPE OF DECISION</a:t>
                      </a:r>
                    </a:p>
                  </a:txBody>
                  <a:tcPr/>
                </a:tc>
                <a:tc>
                  <a:txBody>
                    <a:bodyPr/>
                    <a:lstStyle/>
                    <a:p>
                      <a:r>
                        <a:rPr lang="en-US" sz="2400" b="1" dirty="0"/>
                        <a:t>FMC</a:t>
                      </a:r>
                    </a:p>
                  </a:txBody>
                  <a:tcPr/>
                </a:tc>
                <a:tc>
                  <a:txBody>
                    <a:bodyPr/>
                    <a:lstStyle/>
                    <a:p>
                      <a:r>
                        <a:rPr lang="en-US" sz="2400" b="1" dirty="0"/>
                        <a:t>DECISION MAKER</a:t>
                      </a:r>
                    </a:p>
                  </a:txBody>
                  <a:tcPr/>
                </a:tc>
                <a:extLst>
                  <a:ext uri="{0D108BD9-81ED-4DB2-BD59-A6C34878D82A}">
                    <a16:rowId xmlns:a16="http://schemas.microsoft.com/office/drawing/2014/main" val="671490773"/>
                  </a:ext>
                </a:extLst>
              </a:tr>
              <a:tr h="416763">
                <a:tc>
                  <a:txBody>
                    <a:bodyPr/>
                    <a:lstStyle/>
                    <a:p>
                      <a:r>
                        <a:rPr lang="en-US" dirty="0"/>
                        <a:t>LAND USE DECISION</a:t>
                      </a:r>
                    </a:p>
                  </a:txBody>
                  <a:tcPr/>
                </a:tc>
                <a:tc>
                  <a:txBody>
                    <a:bodyPr/>
                    <a:lstStyle/>
                    <a:p>
                      <a:r>
                        <a:rPr lang="en-US" dirty="0"/>
                        <a:t>14.11.070</a:t>
                      </a:r>
                    </a:p>
                  </a:txBody>
                  <a:tcPr/>
                </a:tc>
                <a:tc>
                  <a:txBody>
                    <a:bodyPr/>
                    <a:lstStyle/>
                    <a:p>
                      <a:r>
                        <a:rPr lang="en-US" dirty="0"/>
                        <a:t>STAFF OR COUNCIL</a:t>
                      </a:r>
                    </a:p>
                  </a:txBody>
                  <a:tcPr/>
                </a:tc>
                <a:extLst>
                  <a:ext uri="{0D108BD9-81ED-4DB2-BD59-A6C34878D82A}">
                    <a16:rowId xmlns:a16="http://schemas.microsoft.com/office/drawing/2014/main" val="2133624196"/>
                  </a:ext>
                </a:extLst>
              </a:tr>
              <a:tr h="719343">
                <a:tc>
                  <a:txBody>
                    <a:bodyPr/>
                    <a:lstStyle/>
                    <a:p>
                      <a:r>
                        <a:rPr lang="en-US" dirty="0"/>
                        <a:t>CODE INTERPRETATION</a:t>
                      </a:r>
                    </a:p>
                  </a:txBody>
                  <a:tcPr/>
                </a:tc>
                <a:tc>
                  <a:txBody>
                    <a:bodyPr/>
                    <a:lstStyle/>
                    <a:p>
                      <a:r>
                        <a:rPr lang="en-US" dirty="0"/>
                        <a:t>14.11.070</a:t>
                      </a:r>
                    </a:p>
                  </a:txBody>
                  <a:tcPr/>
                </a:tc>
                <a:tc>
                  <a:txBody>
                    <a:bodyPr/>
                    <a:lstStyle/>
                    <a:p>
                      <a:r>
                        <a:rPr lang="en-US" dirty="0"/>
                        <a:t>CDD/PW DIRECTORS OR DESIGNEE</a:t>
                      </a:r>
                    </a:p>
                  </a:txBody>
                  <a:tcPr/>
                </a:tc>
                <a:extLst>
                  <a:ext uri="{0D108BD9-81ED-4DB2-BD59-A6C34878D82A}">
                    <a16:rowId xmlns:a16="http://schemas.microsoft.com/office/drawing/2014/main" val="797057092"/>
                  </a:ext>
                </a:extLst>
              </a:tr>
              <a:tr h="416763">
                <a:tc>
                  <a:txBody>
                    <a:bodyPr/>
                    <a:lstStyle/>
                    <a:p>
                      <a:r>
                        <a:rPr lang="en-US" dirty="0"/>
                        <a:t>ENFORCEMENT ACTION</a:t>
                      </a:r>
                    </a:p>
                  </a:txBody>
                  <a:tcPr/>
                </a:tc>
                <a:tc>
                  <a:txBody>
                    <a:bodyPr/>
                    <a:lstStyle/>
                    <a:p>
                      <a:r>
                        <a:rPr lang="en-US" dirty="0"/>
                        <a:t>1.12</a:t>
                      </a:r>
                    </a:p>
                  </a:txBody>
                  <a:tcPr/>
                </a:tc>
                <a:tc>
                  <a:txBody>
                    <a:bodyPr/>
                    <a:lstStyle/>
                    <a:p>
                      <a:r>
                        <a:rPr lang="en-US" dirty="0"/>
                        <a:t>DIRECTOR</a:t>
                      </a:r>
                    </a:p>
                  </a:txBody>
                  <a:tcPr/>
                </a:tc>
                <a:extLst>
                  <a:ext uri="{0D108BD9-81ED-4DB2-BD59-A6C34878D82A}">
                    <a16:rowId xmlns:a16="http://schemas.microsoft.com/office/drawing/2014/main" val="3982312065"/>
                  </a:ext>
                </a:extLst>
              </a:tr>
              <a:tr h="719343">
                <a:tc>
                  <a:txBody>
                    <a:bodyPr/>
                    <a:lstStyle/>
                    <a:p>
                      <a:r>
                        <a:rPr lang="en-US" dirty="0"/>
                        <a:t>BUSINESS LICENSE ISSUANCE/DENIAL</a:t>
                      </a:r>
                    </a:p>
                  </a:txBody>
                  <a:tcPr/>
                </a:tc>
                <a:tc>
                  <a:txBody>
                    <a:bodyPr/>
                    <a:lstStyle/>
                    <a:p>
                      <a:r>
                        <a:rPr lang="en-US" dirty="0"/>
                        <a:t>5.04.060</a:t>
                      </a:r>
                    </a:p>
                  </a:txBody>
                  <a:tcPr/>
                </a:tc>
                <a:tc>
                  <a:txBody>
                    <a:bodyPr/>
                    <a:lstStyle/>
                    <a:p>
                      <a:r>
                        <a:rPr lang="en-US" dirty="0"/>
                        <a:t>FINANCE DIRECTOR</a:t>
                      </a:r>
                    </a:p>
                  </a:txBody>
                  <a:tcPr/>
                </a:tc>
                <a:extLst>
                  <a:ext uri="{0D108BD9-81ED-4DB2-BD59-A6C34878D82A}">
                    <a16:rowId xmlns:a16="http://schemas.microsoft.com/office/drawing/2014/main" val="3991986167"/>
                  </a:ext>
                </a:extLst>
              </a:tr>
              <a:tr h="416763">
                <a:tc>
                  <a:txBody>
                    <a:bodyPr/>
                    <a:lstStyle/>
                    <a:p>
                      <a:r>
                        <a:rPr lang="en-US" dirty="0"/>
                        <a:t>BUILDING PERMIT DECISIONS</a:t>
                      </a:r>
                    </a:p>
                  </a:txBody>
                  <a:tcPr/>
                </a:tc>
                <a:tc>
                  <a:txBody>
                    <a:bodyPr/>
                    <a:lstStyle/>
                    <a:p>
                      <a:r>
                        <a:rPr lang="en-US" dirty="0"/>
                        <a:t>2.25, 14.11</a:t>
                      </a:r>
                    </a:p>
                  </a:txBody>
                  <a:tcPr/>
                </a:tc>
                <a:tc>
                  <a:txBody>
                    <a:bodyPr/>
                    <a:lstStyle/>
                    <a:p>
                      <a:r>
                        <a:rPr lang="en-US" dirty="0"/>
                        <a:t>BUILDING OFFICIAL</a:t>
                      </a:r>
                    </a:p>
                  </a:txBody>
                  <a:tcPr/>
                </a:tc>
                <a:extLst>
                  <a:ext uri="{0D108BD9-81ED-4DB2-BD59-A6C34878D82A}">
                    <a16:rowId xmlns:a16="http://schemas.microsoft.com/office/drawing/2014/main" val="1116303015"/>
                  </a:ext>
                </a:extLst>
              </a:tr>
              <a:tr h="416763">
                <a:tc>
                  <a:txBody>
                    <a:bodyPr/>
                    <a:lstStyle/>
                    <a:p>
                      <a:r>
                        <a:rPr lang="en-US" b="1" dirty="0">
                          <a:solidFill>
                            <a:srgbClr val="ED7D31"/>
                          </a:solidFill>
                        </a:rPr>
                        <a:t>HEARING EXAMINER </a:t>
                      </a:r>
                      <a:r>
                        <a:rPr lang="en-US" dirty="0"/>
                        <a:t>DECISIONS</a:t>
                      </a:r>
                    </a:p>
                  </a:txBody>
                  <a:tcPr/>
                </a:tc>
                <a:tc>
                  <a:txBody>
                    <a:bodyPr/>
                    <a:lstStyle/>
                    <a:p>
                      <a:endParaRPr lang="en-US" dirty="0"/>
                    </a:p>
                  </a:txBody>
                  <a:tcPr/>
                </a:tc>
                <a:tc>
                  <a:txBody>
                    <a:bodyPr/>
                    <a:lstStyle/>
                    <a:p>
                      <a:r>
                        <a:rPr lang="en-US" dirty="0"/>
                        <a:t>SUPERIOR COURT</a:t>
                      </a:r>
                    </a:p>
                  </a:txBody>
                  <a:tcPr/>
                </a:tc>
                <a:extLst>
                  <a:ext uri="{0D108BD9-81ED-4DB2-BD59-A6C34878D82A}">
                    <a16:rowId xmlns:a16="http://schemas.microsoft.com/office/drawing/2014/main" val="3866427856"/>
                  </a:ext>
                </a:extLst>
              </a:tr>
              <a:tr h="416763">
                <a:tc>
                  <a:txBody>
                    <a:bodyPr/>
                    <a:lstStyle/>
                    <a:p>
                      <a:r>
                        <a:rPr lang="en-US" dirty="0"/>
                        <a:t>LEGISLATIVE DECISIONS/SHORELINE</a:t>
                      </a:r>
                    </a:p>
                  </a:txBody>
                  <a:tcPr/>
                </a:tc>
                <a:tc>
                  <a:txBody>
                    <a:bodyPr/>
                    <a:lstStyle/>
                    <a:p>
                      <a:endParaRPr lang="en-US" dirty="0"/>
                    </a:p>
                  </a:txBody>
                  <a:tcPr/>
                </a:tc>
                <a:tc>
                  <a:txBody>
                    <a:bodyPr/>
                    <a:lstStyle/>
                    <a:p>
                      <a:r>
                        <a:rPr lang="en-US" dirty="0"/>
                        <a:t>GMHB/SHORELINE HEARINGS BOARD</a:t>
                      </a:r>
                    </a:p>
                  </a:txBody>
                  <a:tcPr/>
                </a:tc>
                <a:extLst>
                  <a:ext uri="{0D108BD9-81ED-4DB2-BD59-A6C34878D82A}">
                    <a16:rowId xmlns:a16="http://schemas.microsoft.com/office/drawing/2014/main" val="2324666870"/>
                  </a:ext>
                </a:extLst>
              </a:tr>
            </a:tbl>
          </a:graphicData>
        </a:graphic>
      </p:graphicFrame>
    </p:spTree>
    <p:extLst>
      <p:ext uri="{BB962C8B-B14F-4D97-AF65-F5344CB8AC3E}">
        <p14:creationId xmlns:p14="http://schemas.microsoft.com/office/powerpoint/2010/main" val="293763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1C6A26-202E-4813-AE00-15F0ADA63DE3}"/>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7525F7-5605-44F5-BD30-4E2E71FA1A60}"/>
              </a:ext>
            </a:extLst>
          </p:cNvPr>
          <p:cNvSpPr>
            <a:spLocks noGrp="1"/>
          </p:cNvSpPr>
          <p:nvPr>
            <p:ph type="title"/>
          </p:nvPr>
        </p:nvSpPr>
        <p:spPr>
          <a:xfrm rot="16200000">
            <a:off x="-2268348" y="2718442"/>
            <a:ext cx="5862259" cy="1325563"/>
          </a:xfrm>
          <a:solidFill>
            <a:srgbClr val="CFB980"/>
          </a:solidFill>
        </p:spPr>
        <p:txBody>
          <a:bodyPr/>
          <a:lstStyle/>
          <a:p>
            <a:r>
              <a:rPr lang="en-US" dirty="0">
                <a:solidFill>
                  <a:schemeClr val="bg1">
                    <a:lumMod val="50000"/>
                  </a:schemeClr>
                </a:solidFill>
                <a:latin typeface="Selawik Semibold" panose="020B0702040204020203" pitchFamily="34" charset="0"/>
              </a:rPr>
              <a:t>APPEAL PROCEDURES</a:t>
            </a:r>
          </a:p>
        </p:txBody>
      </p:sp>
      <p:graphicFrame>
        <p:nvGraphicFramePr>
          <p:cNvPr id="3" name="Diagram 2">
            <a:extLst>
              <a:ext uri="{FF2B5EF4-FFF2-40B4-BE49-F238E27FC236}">
                <a16:creationId xmlns:a16="http://schemas.microsoft.com/office/drawing/2014/main" id="{23E45FAE-0F36-4113-AD47-2A57FA93649C}"/>
              </a:ext>
            </a:extLst>
          </p:cNvPr>
          <p:cNvGraphicFramePr/>
          <p:nvPr>
            <p:extLst>
              <p:ext uri="{D42A27DB-BD31-4B8C-83A1-F6EECF244321}">
                <p14:modId xmlns:p14="http://schemas.microsoft.com/office/powerpoint/2010/main" val="2979708864"/>
              </p:ext>
            </p:extLst>
          </p:nvPr>
        </p:nvGraphicFramePr>
        <p:xfrm>
          <a:off x="3120571" y="1227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46C515E3-B7B6-48DD-967D-F3273A840CC7}"/>
              </a:ext>
            </a:extLst>
          </p:cNvPr>
          <p:cNvSpPr txBox="1">
            <a:spLocks/>
          </p:cNvSpPr>
          <p:nvPr/>
        </p:nvSpPr>
        <p:spPr>
          <a:xfrm>
            <a:off x="1824948" y="4274"/>
            <a:ext cx="9528852" cy="1325563"/>
          </a:xfrm>
          <a:prstGeom prst="rect">
            <a:avLst/>
          </a:prstGeom>
          <a:solidFill>
            <a:srgbClr val="CFB98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LAND USE, ENFORCEMENT,BUSINESS LICENSE, BUILDING* DECISIONS</a:t>
            </a:r>
          </a:p>
        </p:txBody>
      </p:sp>
      <p:sp>
        <p:nvSpPr>
          <p:cNvPr id="8" name="TextBox 7">
            <a:extLst>
              <a:ext uri="{FF2B5EF4-FFF2-40B4-BE49-F238E27FC236}">
                <a16:creationId xmlns:a16="http://schemas.microsoft.com/office/drawing/2014/main" id="{AA3CBDEC-D82B-4D85-A4AD-501E39D570DC}"/>
              </a:ext>
            </a:extLst>
          </p:cNvPr>
          <p:cNvSpPr txBox="1"/>
          <p:nvPr/>
        </p:nvSpPr>
        <p:spPr>
          <a:xfrm>
            <a:off x="4572000" y="6191845"/>
            <a:ext cx="7419975" cy="584775"/>
          </a:xfrm>
          <a:prstGeom prst="rect">
            <a:avLst/>
          </a:prstGeom>
          <a:noFill/>
        </p:spPr>
        <p:txBody>
          <a:bodyPr wrap="square" rtlCol="0">
            <a:spAutoFit/>
          </a:bodyPr>
          <a:lstStyle/>
          <a:p>
            <a:r>
              <a:rPr lang="en-US" sz="1600" dirty="0"/>
              <a:t>* THE HEARING EXAMINER ACTS AS THE BOARD OF APPEALS IN APPEALS OF BUILDING DECISIONS, WHICH ARE BASED ON ADOPTED UNIFORM AND INTERNATIONAL CODES</a:t>
            </a:r>
          </a:p>
        </p:txBody>
      </p:sp>
    </p:spTree>
    <p:extLst>
      <p:ext uri="{BB962C8B-B14F-4D97-AF65-F5344CB8AC3E}">
        <p14:creationId xmlns:p14="http://schemas.microsoft.com/office/powerpoint/2010/main" val="406126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88D927-4537-4E82-A876-6EF6EBC7AA9D}"/>
              </a:ext>
            </a:extLst>
          </p:cNvPr>
          <p:cNvSpPr txBox="1">
            <a:spLocks/>
          </p:cNvSpPr>
          <p:nvPr/>
        </p:nvSpPr>
        <p:spPr>
          <a:xfrm>
            <a:off x="1824948" y="147149"/>
            <a:ext cx="5862259"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WHO CAN APPEAL?</a:t>
            </a:r>
          </a:p>
        </p:txBody>
      </p:sp>
      <p:graphicFrame>
        <p:nvGraphicFramePr>
          <p:cNvPr id="6" name="Table 6">
            <a:extLst>
              <a:ext uri="{FF2B5EF4-FFF2-40B4-BE49-F238E27FC236}">
                <a16:creationId xmlns:a16="http://schemas.microsoft.com/office/drawing/2014/main" id="{AA944811-4680-4FD8-8FA6-2E53F93C8616}"/>
              </a:ext>
            </a:extLst>
          </p:cNvPr>
          <p:cNvGraphicFramePr>
            <a:graphicFrameLocks noGrp="1"/>
          </p:cNvGraphicFramePr>
          <p:nvPr>
            <p:extLst>
              <p:ext uri="{D42A27DB-BD31-4B8C-83A1-F6EECF244321}">
                <p14:modId xmlns:p14="http://schemas.microsoft.com/office/powerpoint/2010/main" val="1654378901"/>
              </p:ext>
            </p:extLst>
          </p:nvPr>
        </p:nvGraphicFramePr>
        <p:xfrm>
          <a:off x="1824948" y="1316165"/>
          <a:ext cx="9867667" cy="5330169"/>
        </p:xfrm>
        <a:graphic>
          <a:graphicData uri="http://schemas.openxmlformats.org/drawingml/2006/table">
            <a:tbl>
              <a:tblPr firstRow="1" bandRow="1">
                <a:tableStyleId>{21E4AEA4-8DFA-4A89-87EB-49C32662AFE0}</a:tableStyleId>
              </a:tblPr>
              <a:tblGrid>
                <a:gridCol w="4617789">
                  <a:extLst>
                    <a:ext uri="{9D8B030D-6E8A-4147-A177-3AD203B41FA5}">
                      <a16:colId xmlns:a16="http://schemas.microsoft.com/office/drawing/2014/main" val="68121186"/>
                    </a:ext>
                  </a:extLst>
                </a:gridCol>
                <a:gridCol w="2701246">
                  <a:extLst>
                    <a:ext uri="{9D8B030D-6E8A-4147-A177-3AD203B41FA5}">
                      <a16:colId xmlns:a16="http://schemas.microsoft.com/office/drawing/2014/main" val="4095512669"/>
                    </a:ext>
                  </a:extLst>
                </a:gridCol>
                <a:gridCol w="2548632">
                  <a:extLst>
                    <a:ext uri="{9D8B030D-6E8A-4147-A177-3AD203B41FA5}">
                      <a16:colId xmlns:a16="http://schemas.microsoft.com/office/drawing/2014/main" val="3272811198"/>
                    </a:ext>
                  </a:extLst>
                </a:gridCol>
              </a:tblGrid>
              <a:tr h="416763">
                <a:tc>
                  <a:txBody>
                    <a:bodyPr/>
                    <a:lstStyle/>
                    <a:p>
                      <a:r>
                        <a:rPr lang="en-US" sz="2400" b="1" dirty="0"/>
                        <a:t>TYPE OF DECISION</a:t>
                      </a:r>
                    </a:p>
                  </a:txBody>
                  <a:tcPr/>
                </a:tc>
                <a:tc>
                  <a:txBody>
                    <a:bodyPr/>
                    <a:lstStyle/>
                    <a:p>
                      <a:r>
                        <a:rPr lang="en-US" sz="2400" b="1" dirty="0"/>
                        <a:t>POTENTIAL APPELLANT</a:t>
                      </a:r>
                    </a:p>
                  </a:txBody>
                  <a:tcPr/>
                </a:tc>
                <a:tc>
                  <a:txBody>
                    <a:bodyPr/>
                    <a:lstStyle/>
                    <a:p>
                      <a:r>
                        <a:rPr lang="en-US" sz="2400" b="1" dirty="0"/>
                        <a:t>TIMELINE FOR APPEAL</a:t>
                      </a:r>
                    </a:p>
                  </a:txBody>
                  <a:tcPr/>
                </a:tc>
                <a:extLst>
                  <a:ext uri="{0D108BD9-81ED-4DB2-BD59-A6C34878D82A}">
                    <a16:rowId xmlns:a16="http://schemas.microsoft.com/office/drawing/2014/main" val="671490773"/>
                  </a:ext>
                </a:extLst>
              </a:tr>
              <a:tr h="416763">
                <a:tc>
                  <a:txBody>
                    <a:bodyPr/>
                    <a:lstStyle/>
                    <a:p>
                      <a:r>
                        <a:rPr lang="en-US" dirty="0"/>
                        <a:t>LAND USE DECISION</a:t>
                      </a:r>
                    </a:p>
                  </a:txBody>
                  <a:tcPr/>
                </a:tc>
                <a:tc>
                  <a:txBody>
                    <a:bodyPr/>
                    <a:lstStyle/>
                    <a:p>
                      <a:r>
                        <a:rPr lang="en-US" dirty="0"/>
                        <a:t>AGGRIEVED PERSON</a:t>
                      </a:r>
                    </a:p>
                  </a:txBody>
                  <a:tcPr/>
                </a:tc>
                <a:tc>
                  <a:txBody>
                    <a:bodyPr/>
                    <a:lstStyle/>
                    <a:p>
                      <a:r>
                        <a:rPr lang="en-US" dirty="0"/>
                        <a:t>10 DAYS AFTER DECISION</a:t>
                      </a:r>
                    </a:p>
                  </a:txBody>
                  <a:tcPr/>
                </a:tc>
                <a:extLst>
                  <a:ext uri="{0D108BD9-81ED-4DB2-BD59-A6C34878D82A}">
                    <a16:rowId xmlns:a16="http://schemas.microsoft.com/office/drawing/2014/main" val="2133624196"/>
                  </a:ext>
                </a:extLst>
              </a:tr>
              <a:tr h="719343">
                <a:tc>
                  <a:txBody>
                    <a:bodyPr/>
                    <a:lstStyle/>
                    <a:p>
                      <a:r>
                        <a:rPr lang="en-US" dirty="0"/>
                        <a:t>CODE INTERPRETATION</a:t>
                      </a:r>
                    </a:p>
                  </a:txBody>
                  <a:tcPr/>
                </a:tc>
                <a:tc>
                  <a:txBody>
                    <a:bodyPr/>
                    <a:lstStyle/>
                    <a:p>
                      <a:r>
                        <a:rPr lang="en-US" dirty="0"/>
                        <a:t>AGGRIEVED PERSON</a:t>
                      </a:r>
                    </a:p>
                  </a:txBody>
                  <a:tcPr/>
                </a:tc>
                <a:tc>
                  <a:txBody>
                    <a:bodyPr/>
                    <a:lstStyle/>
                    <a:p>
                      <a:r>
                        <a:rPr lang="en-US" dirty="0"/>
                        <a:t>10 DAYS AFTER DECISION</a:t>
                      </a:r>
                    </a:p>
                  </a:txBody>
                  <a:tcPr/>
                </a:tc>
                <a:extLst>
                  <a:ext uri="{0D108BD9-81ED-4DB2-BD59-A6C34878D82A}">
                    <a16:rowId xmlns:a16="http://schemas.microsoft.com/office/drawing/2014/main" val="797057092"/>
                  </a:ext>
                </a:extLst>
              </a:tr>
              <a:tr h="416763">
                <a:tc>
                  <a:txBody>
                    <a:bodyPr/>
                    <a:lstStyle/>
                    <a:p>
                      <a:r>
                        <a:rPr lang="en-US" dirty="0"/>
                        <a:t>ENFORCEMENT ACTION</a:t>
                      </a:r>
                    </a:p>
                  </a:txBody>
                  <a:tcPr/>
                </a:tc>
                <a:tc>
                  <a:txBody>
                    <a:bodyPr/>
                    <a:lstStyle/>
                    <a:p>
                      <a:r>
                        <a:rPr lang="en-US" dirty="0"/>
                        <a:t>PROPERTY OWNER OR NAMED INDIVIDUAL</a:t>
                      </a:r>
                    </a:p>
                  </a:txBody>
                  <a:tcPr/>
                </a:tc>
                <a:tc>
                  <a:txBody>
                    <a:bodyPr/>
                    <a:lstStyle/>
                    <a:p>
                      <a:r>
                        <a:rPr lang="en-US" dirty="0"/>
                        <a:t>72 HOURS (SWO, EMERGENCY); 10 DAYS AFTER NOV</a:t>
                      </a:r>
                    </a:p>
                  </a:txBody>
                  <a:tcPr/>
                </a:tc>
                <a:extLst>
                  <a:ext uri="{0D108BD9-81ED-4DB2-BD59-A6C34878D82A}">
                    <a16:rowId xmlns:a16="http://schemas.microsoft.com/office/drawing/2014/main" val="3982312065"/>
                  </a:ext>
                </a:extLst>
              </a:tr>
              <a:tr h="719343">
                <a:tc>
                  <a:txBody>
                    <a:bodyPr/>
                    <a:lstStyle/>
                    <a:p>
                      <a:r>
                        <a:rPr lang="en-US" dirty="0"/>
                        <a:t>BUSINESS LICENSE ISSUANCE/DENIAL</a:t>
                      </a:r>
                    </a:p>
                  </a:txBody>
                  <a:tcPr/>
                </a:tc>
                <a:tc>
                  <a:txBody>
                    <a:bodyPr/>
                    <a:lstStyle/>
                    <a:p>
                      <a:r>
                        <a:rPr lang="en-US" dirty="0"/>
                        <a:t>APPLICANT OR PERSON OBJECTING TO ISSUANCE</a:t>
                      </a:r>
                    </a:p>
                  </a:txBody>
                  <a:tcPr/>
                </a:tc>
                <a:tc>
                  <a:txBody>
                    <a:bodyPr/>
                    <a:lstStyle/>
                    <a:p>
                      <a:r>
                        <a:rPr lang="en-US" dirty="0"/>
                        <a:t>10 DAYS AFTER ISSUANCE/DENIAL</a:t>
                      </a:r>
                    </a:p>
                  </a:txBody>
                  <a:tcPr/>
                </a:tc>
                <a:extLst>
                  <a:ext uri="{0D108BD9-81ED-4DB2-BD59-A6C34878D82A}">
                    <a16:rowId xmlns:a16="http://schemas.microsoft.com/office/drawing/2014/main" val="3991986167"/>
                  </a:ext>
                </a:extLst>
              </a:tr>
              <a:tr h="416763">
                <a:tc>
                  <a:txBody>
                    <a:bodyPr/>
                    <a:lstStyle/>
                    <a:p>
                      <a:r>
                        <a:rPr lang="en-US" dirty="0"/>
                        <a:t>BUILDING PERMIT DECISIONS</a:t>
                      </a:r>
                    </a:p>
                  </a:txBody>
                  <a:tcPr/>
                </a:tc>
                <a:tc>
                  <a:txBody>
                    <a:bodyPr/>
                    <a:lstStyle/>
                    <a:p>
                      <a:r>
                        <a:rPr lang="en-US" dirty="0"/>
                        <a:t>APPLICANT OR PROPERTY OWNER</a:t>
                      </a:r>
                    </a:p>
                  </a:txBody>
                  <a:tcPr/>
                </a:tc>
                <a:tc>
                  <a:txBody>
                    <a:bodyPr/>
                    <a:lstStyle/>
                    <a:p>
                      <a:r>
                        <a:rPr lang="en-US" dirty="0"/>
                        <a:t>10 DAYS AFTER INTERPRETATION OR DECISION RELATED TO BUILDING CONSTRUCTION METHODS</a:t>
                      </a:r>
                    </a:p>
                  </a:txBody>
                  <a:tcPr/>
                </a:tc>
                <a:extLst>
                  <a:ext uri="{0D108BD9-81ED-4DB2-BD59-A6C34878D82A}">
                    <a16:rowId xmlns:a16="http://schemas.microsoft.com/office/drawing/2014/main" val="1116303015"/>
                  </a:ext>
                </a:extLst>
              </a:tr>
            </a:tbl>
          </a:graphicData>
        </a:graphic>
      </p:graphicFrame>
      <p:sp>
        <p:nvSpPr>
          <p:cNvPr id="7" name="Rectangle 6">
            <a:extLst>
              <a:ext uri="{FF2B5EF4-FFF2-40B4-BE49-F238E27FC236}">
                <a16:creationId xmlns:a16="http://schemas.microsoft.com/office/drawing/2014/main" id="{4889EF7F-D717-44C6-9D11-9527C88B6A6F}"/>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C68D7B-682C-4DC1-A171-6497F7F3C126}"/>
              </a:ext>
            </a:extLst>
          </p:cNvPr>
          <p:cNvSpPr txBox="1">
            <a:spLocks/>
          </p:cNvSpPr>
          <p:nvPr/>
        </p:nvSpPr>
        <p:spPr>
          <a:xfrm rot="16200000">
            <a:off x="-2268348" y="2718442"/>
            <a:ext cx="5862259"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APPEAL PROCEDURES</a:t>
            </a:r>
          </a:p>
        </p:txBody>
      </p:sp>
    </p:spTree>
    <p:extLst>
      <p:ext uri="{BB962C8B-B14F-4D97-AF65-F5344CB8AC3E}">
        <p14:creationId xmlns:p14="http://schemas.microsoft.com/office/powerpoint/2010/main" val="26555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B980"/>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88D927-4537-4E82-A876-6EF6EBC7AA9D}"/>
              </a:ext>
            </a:extLst>
          </p:cNvPr>
          <p:cNvSpPr txBox="1">
            <a:spLocks/>
          </p:cNvSpPr>
          <p:nvPr/>
        </p:nvSpPr>
        <p:spPr>
          <a:xfrm>
            <a:off x="1824948" y="31037"/>
            <a:ext cx="10062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latin typeface="Selawik Semibold" panose="020B0702040204020203" pitchFamily="34" charset="0"/>
              </a:rPr>
              <a:t>THE PROCESS: ADMINISTRATIVE DECISION</a:t>
            </a:r>
          </a:p>
        </p:txBody>
      </p:sp>
      <p:sp>
        <p:nvSpPr>
          <p:cNvPr id="7" name="Rectangle 6">
            <a:extLst>
              <a:ext uri="{FF2B5EF4-FFF2-40B4-BE49-F238E27FC236}">
                <a16:creationId xmlns:a16="http://schemas.microsoft.com/office/drawing/2014/main" id="{4889EF7F-D717-44C6-9D11-9527C88B6A6F}"/>
              </a:ext>
            </a:extLst>
          </p:cNvPr>
          <p:cNvSpPr/>
          <p:nvPr/>
        </p:nvSpPr>
        <p:spPr>
          <a:xfrm rot="16200000">
            <a:off x="-2277112" y="2892610"/>
            <a:ext cx="6530219" cy="97722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BC68D7B-682C-4DC1-A171-6497F7F3C126}"/>
              </a:ext>
            </a:extLst>
          </p:cNvPr>
          <p:cNvSpPr txBox="1">
            <a:spLocks/>
          </p:cNvSpPr>
          <p:nvPr/>
        </p:nvSpPr>
        <p:spPr>
          <a:xfrm rot="16200000">
            <a:off x="-2268348" y="2718442"/>
            <a:ext cx="5862259"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lumMod val="50000"/>
                  </a:schemeClr>
                </a:solidFill>
                <a:latin typeface="Selawik Semibold" panose="020B0702040204020203" pitchFamily="34" charset="0"/>
              </a:rPr>
              <a:t>APPEAL PROCEDURES</a:t>
            </a:r>
          </a:p>
        </p:txBody>
      </p:sp>
      <p:sp>
        <p:nvSpPr>
          <p:cNvPr id="9" name="Title 1">
            <a:extLst>
              <a:ext uri="{FF2B5EF4-FFF2-40B4-BE49-F238E27FC236}">
                <a16:creationId xmlns:a16="http://schemas.microsoft.com/office/drawing/2014/main" id="{CCADD47F-D8A5-4C97-A8DE-E65FEEF53521}"/>
              </a:ext>
            </a:extLst>
          </p:cNvPr>
          <p:cNvSpPr txBox="1">
            <a:spLocks/>
          </p:cNvSpPr>
          <p:nvPr/>
        </p:nvSpPr>
        <p:spPr>
          <a:xfrm>
            <a:off x="1824948" y="923666"/>
            <a:ext cx="10062252" cy="1325563"/>
          </a:xfrm>
          <a:prstGeom prst="rect">
            <a:avLst/>
          </a:prstGeom>
          <a:solidFill>
            <a:srgbClr val="CFB9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latin typeface="Selawik Semibold" panose="020B0702040204020203" pitchFamily="34" charset="0"/>
              </a:rPr>
              <a:t>SCENARIO: OFFSITE TRAFFIC MITIGATION</a:t>
            </a:r>
          </a:p>
        </p:txBody>
      </p:sp>
      <p:pic>
        <p:nvPicPr>
          <p:cNvPr id="3" name="Picture 2">
            <a:extLst>
              <a:ext uri="{FF2B5EF4-FFF2-40B4-BE49-F238E27FC236}">
                <a16:creationId xmlns:a16="http://schemas.microsoft.com/office/drawing/2014/main" id="{27CC2E7B-FA5E-496D-A62B-72F240A63E1D}"/>
              </a:ext>
            </a:extLst>
          </p:cNvPr>
          <p:cNvPicPr>
            <a:picLocks noChangeAspect="1"/>
          </p:cNvPicPr>
          <p:nvPr/>
        </p:nvPicPr>
        <p:blipFill>
          <a:blip r:embed="rId2"/>
          <a:stretch>
            <a:fillRect/>
          </a:stretch>
        </p:blipFill>
        <p:spPr>
          <a:xfrm>
            <a:off x="2162402" y="2455297"/>
            <a:ext cx="5820456" cy="3348409"/>
          </a:xfrm>
          <a:prstGeom prst="rect">
            <a:avLst/>
          </a:prstGeom>
        </p:spPr>
      </p:pic>
      <p:sp>
        <p:nvSpPr>
          <p:cNvPr id="4" name="Rectangle 3">
            <a:extLst>
              <a:ext uri="{FF2B5EF4-FFF2-40B4-BE49-F238E27FC236}">
                <a16:creationId xmlns:a16="http://schemas.microsoft.com/office/drawing/2014/main" id="{D25E17A1-CE82-4DC2-A380-2FA0EC5294B5}"/>
              </a:ext>
            </a:extLst>
          </p:cNvPr>
          <p:cNvSpPr/>
          <p:nvPr/>
        </p:nvSpPr>
        <p:spPr>
          <a:xfrm>
            <a:off x="4480560" y="3573780"/>
            <a:ext cx="1203960" cy="1409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26413D-EC76-4DB3-AA45-87F728CEB855}"/>
              </a:ext>
            </a:extLst>
          </p:cNvPr>
          <p:cNvSpPr/>
          <p:nvPr/>
        </p:nvSpPr>
        <p:spPr>
          <a:xfrm>
            <a:off x="5692140" y="3573780"/>
            <a:ext cx="1272540" cy="1409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3861E2A8-15CA-42F3-9FD7-9B49736A1350}"/>
              </a:ext>
            </a:extLst>
          </p:cNvPr>
          <p:cNvSpPr/>
          <p:nvPr/>
        </p:nvSpPr>
        <p:spPr>
          <a:xfrm>
            <a:off x="2742520" y="5977858"/>
            <a:ext cx="5533117" cy="471921"/>
          </a:xfrm>
          <a:prstGeom prst="wedgeRectCallout">
            <a:avLst>
              <a:gd name="adj1" fmla="val 5701"/>
              <a:gd name="adj2" fmla="val -379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Two-lot short plat proposed (one additional residence)</a:t>
            </a:r>
          </a:p>
        </p:txBody>
      </p:sp>
      <p:cxnSp>
        <p:nvCxnSpPr>
          <p:cNvPr id="14" name="Straight Connector 13">
            <a:extLst>
              <a:ext uri="{FF2B5EF4-FFF2-40B4-BE49-F238E27FC236}">
                <a16:creationId xmlns:a16="http://schemas.microsoft.com/office/drawing/2014/main" id="{C82A3C1A-89B0-4695-8075-CF28F9C87454}"/>
              </a:ext>
            </a:extLst>
          </p:cNvPr>
          <p:cNvCxnSpPr/>
          <p:nvPr/>
        </p:nvCxnSpPr>
        <p:spPr>
          <a:xfrm>
            <a:off x="2997200" y="3124200"/>
            <a:ext cx="0" cy="36195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CB7AAA-77DB-4A0C-A646-F8D32526E45C}"/>
              </a:ext>
            </a:extLst>
          </p:cNvPr>
          <p:cNvCxnSpPr/>
          <p:nvPr/>
        </p:nvCxnSpPr>
        <p:spPr>
          <a:xfrm>
            <a:off x="2901950" y="3124200"/>
            <a:ext cx="0" cy="36195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Speech Bubble: Rectangle 16">
            <a:extLst>
              <a:ext uri="{FF2B5EF4-FFF2-40B4-BE49-F238E27FC236}">
                <a16:creationId xmlns:a16="http://schemas.microsoft.com/office/drawing/2014/main" id="{00C23653-19D8-44E8-BE28-25A048D6D087}"/>
              </a:ext>
            </a:extLst>
          </p:cNvPr>
          <p:cNvSpPr/>
          <p:nvPr/>
        </p:nvSpPr>
        <p:spPr>
          <a:xfrm>
            <a:off x="8652111" y="2424559"/>
            <a:ext cx="3040506" cy="1399281"/>
          </a:xfrm>
          <a:prstGeom prst="wedgeRectCallout">
            <a:avLst>
              <a:gd name="adj1" fmla="val -234264"/>
              <a:gd name="adj2" fmla="val 76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City requires installation of offsite crosswalk.</a:t>
            </a:r>
          </a:p>
        </p:txBody>
      </p:sp>
    </p:spTree>
    <p:extLst>
      <p:ext uri="{BB962C8B-B14F-4D97-AF65-F5344CB8AC3E}">
        <p14:creationId xmlns:p14="http://schemas.microsoft.com/office/powerpoint/2010/main" val="16047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5"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B7AB1EE42B3840B6F326053495CDF5" ma:contentTypeVersion="13" ma:contentTypeDescription="Create a new document." ma:contentTypeScope="" ma:versionID="8dc5dab94c0165a0137ab7aabe512c4d">
  <xsd:schema xmlns:xsd="http://www.w3.org/2001/XMLSchema" xmlns:xs="http://www.w3.org/2001/XMLSchema" xmlns:p="http://schemas.microsoft.com/office/2006/metadata/properties" xmlns:ns3="008d43e8-5d21-4d89-a27b-490f15e3956c" xmlns:ns4="7a3b5ba0-0f7b-41e0-8962-4684960e8d4a" targetNamespace="http://schemas.microsoft.com/office/2006/metadata/properties" ma:root="true" ma:fieldsID="183bb3dfd4bd4501ab7d8c215c3c6a01" ns3:_="" ns4:_="">
    <xsd:import namespace="008d43e8-5d21-4d89-a27b-490f15e3956c"/>
    <xsd:import namespace="7a3b5ba0-0f7b-41e0-8962-4684960e8d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8d43e8-5d21-4d89-a27b-490f15e395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b5ba0-0f7b-41e0-8962-4684960e8d4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D8BBC-B1A7-4018-B80D-33390487C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8d43e8-5d21-4d89-a27b-490f15e3956c"/>
    <ds:schemaRef ds:uri="7a3b5ba0-0f7b-41e0-8962-4684960e8d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96B4A0-26BB-4688-9A71-A2A811495337}">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008d43e8-5d21-4d89-a27b-490f15e3956c"/>
    <ds:schemaRef ds:uri="http://purl.org/dc/elements/1.1/"/>
    <ds:schemaRef ds:uri="7a3b5ba0-0f7b-41e0-8962-4684960e8d4a"/>
    <ds:schemaRef ds:uri="http://www.w3.org/XML/1998/namespace"/>
  </ds:schemaRefs>
</ds:datastoreItem>
</file>

<file path=customXml/itemProps3.xml><?xml version="1.0" encoding="utf-8"?>
<ds:datastoreItem xmlns:ds="http://schemas.openxmlformats.org/officeDocument/2006/customXml" ds:itemID="{6B32E0C8-D918-46E2-9410-A2A8B00B2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8428</TotalTime>
  <Words>1361</Words>
  <Application>Microsoft Office PowerPoint</Application>
  <PresentationFormat>Widescreen</PresentationFormat>
  <Paragraphs>145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Adobe Fan Heiti Std B</vt:lpstr>
      <vt:lpstr>Arial</vt:lpstr>
      <vt:lpstr>Calibri</vt:lpstr>
      <vt:lpstr>Calibri Light</vt:lpstr>
      <vt:lpstr>Selawik Semibold</vt:lpstr>
      <vt:lpstr>Office Theme</vt:lpstr>
      <vt:lpstr>CITY OF FERNDALE</vt:lpstr>
      <vt:lpstr>AGENDA</vt:lpstr>
      <vt:lpstr>WHY ARE APPEALS NECESSARY?</vt:lpstr>
      <vt:lpstr>WHY ARE APPEALS NECESSARY?</vt:lpstr>
      <vt:lpstr>PowerPoint Presentation</vt:lpstr>
      <vt:lpstr>TYPES OF APPEALS</vt:lpstr>
      <vt:lpstr>APPEAL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appeals and the appeals process</dc:title>
  <dc:creator>Jori Burnett</dc:creator>
  <cp:lastModifiedBy>Jori Burnett</cp:lastModifiedBy>
  <cp:revision>15</cp:revision>
  <cp:lastPrinted>2020-08-04T00:01:38Z</cp:lastPrinted>
  <dcterms:created xsi:type="dcterms:W3CDTF">2020-06-02T21:06:14Z</dcterms:created>
  <dcterms:modified xsi:type="dcterms:W3CDTF">2020-08-04T15:52:36Z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0x01010088B7AB1EE42B3840B6F326053495CDF5</vt:lpwstr>
  </property>
</Properties>
</file>