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0"/>
  </p:notesMasterIdLst>
  <p:sldIdLst>
    <p:sldId id="260" r:id="rId5"/>
    <p:sldId id="259" r:id="rId6"/>
    <p:sldId id="261" r:id="rId7"/>
    <p:sldId id="265" r:id="rId8"/>
    <p:sldId id="266" r:id="rId9"/>
    <p:sldId id="270" r:id="rId10"/>
    <p:sldId id="279" r:id="rId11"/>
    <p:sldId id="269" r:id="rId12"/>
    <p:sldId id="273" r:id="rId13"/>
    <p:sldId id="274" r:id="rId14"/>
    <p:sldId id="272" r:id="rId15"/>
    <p:sldId id="277" r:id="rId16"/>
    <p:sldId id="275" r:id="rId17"/>
    <p:sldId id="276" r:id="rId18"/>
    <p:sldId id="278" r:id="rId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7" autoAdjust="0"/>
    <p:restoredTop sz="79899" autoAdjust="0"/>
  </p:normalViewPr>
  <p:slideViewPr>
    <p:cSldViewPr snapToGrid="0">
      <p:cViewPr varScale="1">
        <p:scale>
          <a:sx n="91" d="100"/>
          <a:sy n="91" d="100"/>
        </p:scale>
        <p:origin x="1122" y="8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5127D9-E544-48C4-8220-B17196310CB4}" type="doc">
      <dgm:prSet loTypeId="urn:microsoft.com/office/officeart/2018/5/layout/IconCircleLabelList" loCatId="icon" qsTypeId="urn:microsoft.com/office/officeart/2005/8/quickstyle/simple1" qsCatId="simple" csTypeId="urn:microsoft.com/office/officeart/2018/5/colors/Iconchunking_neutralicon_accent1_2" csCatId="accent1" phldr="1"/>
      <dgm:spPr/>
      <dgm:t>
        <a:bodyPr/>
        <a:lstStyle/>
        <a:p>
          <a:endParaRPr lang="en-US"/>
        </a:p>
      </dgm:t>
    </dgm:pt>
    <dgm:pt modelId="{F563C468-F5B3-4D2E-B133-221C0E443730}">
      <dgm:prSet/>
      <dgm:spPr/>
      <dgm:t>
        <a:bodyPr/>
        <a:lstStyle/>
        <a:p>
          <a:pPr>
            <a:defRPr cap="all"/>
          </a:pPr>
          <a:r>
            <a:rPr lang="en-US" dirty="0"/>
            <a:t>WHAT IS VESTING?</a:t>
          </a:r>
        </a:p>
      </dgm:t>
    </dgm:pt>
    <dgm:pt modelId="{E4AF0BE0-9EE3-4A25-BD45-7D46D8EC4224}" type="parTrans" cxnId="{85446A51-E375-46C9-B20F-E4522D4C3F29}">
      <dgm:prSet/>
      <dgm:spPr/>
      <dgm:t>
        <a:bodyPr/>
        <a:lstStyle/>
        <a:p>
          <a:endParaRPr lang="en-US"/>
        </a:p>
      </dgm:t>
    </dgm:pt>
    <dgm:pt modelId="{388AD050-FC91-46C1-AEBE-30C5710D9486}" type="sibTrans" cxnId="{85446A51-E375-46C9-B20F-E4522D4C3F29}">
      <dgm:prSet/>
      <dgm:spPr/>
      <dgm:t>
        <a:bodyPr/>
        <a:lstStyle/>
        <a:p>
          <a:endParaRPr lang="en-US"/>
        </a:p>
      </dgm:t>
    </dgm:pt>
    <dgm:pt modelId="{A75657DF-A545-4349-A286-2D38CB7D4B4A}">
      <dgm:prSet/>
      <dgm:spPr/>
      <dgm:t>
        <a:bodyPr/>
        <a:lstStyle/>
        <a:p>
          <a:pPr>
            <a:defRPr cap="all"/>
          </a:pPr>
          <a:r>
            <a:rPr lang="en-US" dirty="0"/>
            <a:t>HOW DOES VESTING WORK?</a:t>
          </a:r>
        </a:p>
      </dgm:t>
    </dgm:pt>
    <dgm:pt modelId="{E2B48BAD-7E94-4F88-95D5-E7510FDE0DCB}" type="parTrans" cxnId="{9AB7DEA6-4E52-4896-B85B-81A36A9C1330}">
      <dgm:prSet/>
      <dgm:spPr/>
      <dgm:t>
        <a:bodyPr/>
        <a:lstStyle/>
        <a:p>
          <a:endParaRPr lang="en-US"/>
        </a:p>
      </dgm:t>
    </dgm:pt>
    <dgm:pt modelId="{353F9B7C-EC0D-468C-8D9C-76DD3DD7FC3E}" type="sibTrans" cxnId="{9AB7DEA6-4E52-4896-B85B-81A36A9C1330}">
      <dgm:prSet/>
      <dgm:spPr/>
      <dgm:t>
        <a:bodyPr/>
        <a:lstStyle/>
        <a:p>
          <a:endParaRPr lang="en-US"/>
        </a:p>
      </dgm:t>
    </dgm:pt>
    <dgm:pt modelId="{AE42A96B-7E62-4014-B449-A4D51EC5E5FB}">
      <dgm:prSet/>
      <dgm:spPr/>
      <dgm:t>
        <a:bodyPr/>
        <a:lstStyle/>
        <a:p>
          <a:pPr>
            <a:defRPr cap="all"/>
          </a:pPr>
          <a:r>
            <a:rPr lang="en-US" dirty="0"/>
            <a:t>WHY IS VESTING IMPORTANT?</a:t>
          </a:r>
        </a:p>
      </dgm:t>
    </dgm:pt>
    <dgm:pt modelId="{ED0514A6-DFC1-4857-8989-12B35FE4DE1E}" type="parTrans" cxnId="{836FE673-F6E6-4AA1-94BA-61A25F2DC156}">
      <dgm:prSet/>
      <dgm:spPr/>
      <dgm:t>
        <a:bodyPr/>
        <a:lstStyle/>
        <a:p>
          <a:endParaRPr lang="en-US"/>
        </a:p>
      </dgm:t>
    </dgm:pt>
    <dgm:pt modelId="{33BB6616-2CD9-4486-9C4C-D49DB381CE48}" type="sibTrans" cxnId="{836FE673-F6E6-4AA1-94BA-61A25F2DC156}">
      <dgm:prSet/>
      <dgm:spPr/>
      <dgm:t>
        <a:bodyPr/>
        <a:lstStyle/>
        <a:p>
          <a:endParaRPr lang="en-US"/>
        </a:p>
      </dgm:t>
    </dgm:pt>
    <dgm:pt modelId="{207DB71E-3701-4A85-B780-F9909241E2AE}" type="pres">
      <dgm:prSet presAssocID="{8A5127D9-E544-48C4-8220-B17196310CB4}" presName="root" presStyleCnt="0">
        <dgm:presLayoutVars>
          <dgm:dir/>
          <dgm:resizeHandles val="exact"/>
        </dgm:presLayoutVars>
      </dgm:prSet>
      <dgm:spPr/>
    </dgm:pt>
    <dgm:pt modelId="{A564964E-294A-4D16-9802-E302E2F654D1}" type="pres">
      <dgm:prSet presAssocID="{F563C468-F5B3-4D2E-B133-221C0E443730}" presName="compNode" presStyleCnt="0"/>
      <dgm:spPr/>
    </dgm:pt>
    <dgm:pt modelId="{A4460523-F646-49BF-B563-E35C5616C125}" type="pres">
      <dgm:prSet presAssocID="{F563C468-F5B3-4D2E-B133-221C0E443730}" presName="iconBgRect" presStyleLbl="bgShp" presStyleIdx="0" presStyleCnt="3"/>
      <dgm:spPr>
        <a:solidFill>
          <a:schemeClr val="tx2"/>
        </a:solidFill>
      </dgm:spPr>
    </dgm:pt>
    <dgm:pt modelId="{B16FF6E0-0854-40F3-A459-451E65674DC5}" type="pres">
      <dgm:prSet presAssocID="{F563C468-F5B3-4D2E-B133-221C0E44373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Question Mark"/>
        </a:ext>
      </dgm:extLst>
    </dgm:pt>
    <dgm:pt modelId="{B01AB7F2-2F57-4AB7-8372-93B799D421D9}" type="pres">
      <dgm:prSet presAssocID="{F563C468-F5B3-4D2E-B133-221C0E443730}" presName="spaceRect" presStyleCnt="0"/>
      <dgm:spPr/>
    </dgm:pt>
    <dgm:pt modelId="{87154616-91F0-47F0-8A0D-AACA6F1DEDCF}" type="pres">
      <dgm:prSet presAssocID="{F563C468-F5B3-4D2E-B133-221C0E443730}" presName="textRect" presStyleLbl="revTx" presStyleIdx="0" presStyleCnt="3">
        <dgm:presLayoutVars>
          <dgm:chMax val="1"/>
          <dgm:chPref val="1"/>
        </dgm:presLayoutVars>
      </dgm:prSet>
      <dgm:spPr/>
    </dgm:pt>
    <dgm:pt modelId="{9CFDAEFE-FF76-421E-8418-E8671DE89F5F}" type="pres">
      <dgm:prSet presAssocID="{388AD050-FC91-46C1-AEBE-30C5710D9486}" presName="sibTrans" presStyleCnt="0"/>
      <dgm:spPr/>
    </dgm:pt>
    <dgm:pt modelId="{44E64C00-30C8-4A61-AF5D-69D1BB745458}" type="pres">
      <dgm:prSet presAssocID="{A75657DF-A545-4349-A286-2D38CB7D4B4A}" presName="compNode" presStyleCnt="0"/>
      <dgm:spPr/>
    </dgm:pt>
    <dgm:pt modelId="{7C33C357-4295-43C5-8279-87A82D946066}" type="pres">
      <dgm:prSet presAssocID="{A75657DF-A545-4349-A286-2D38CB7D4B4A}" presName="iconBgRect" presStyleLbl="bgShp" presStyleIdx="1" presStyleCnt="3"/>
      <dgm:spPr>
        <a:solidFill>
          <a:schemeClr val="tx2"/>
        </a:solidFill>
      </dgm:spPr>
    </dgm:pt>
    <dgm:pt modelId="{51769E2A-52AA-4E46-A424-BBB771FB9D2A}" type="pres">
      <dgm:prSet presAssocID="{A75657DF-A545-4349-A286-2D38CB7D4B4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ingle gear"/>
        </a:ext>
      </dgm:extLst>
    </dgm:pt>
    <dgm:pt modelId="{0DF669B1-F4BA-44FD-8F86-60C1B759A2B5}" type="pres">
      <dgm:prSet presAssocID="{A75657DF-A545-4349-A286-2D38CB7D4B4A}" presName="spaceRect" presStyleCnt="0"/>
      <dgm:spPr/>
    </dgm:pt>
    <dgm:pt modelId="{E858E898-48B9-45DD-8D04-4C5D6F83165A}" type="pres">
      <dgm:prSet presAssocID="{A75657DF-A545-4349-A286-2D38CB7D4B4A}" presName="textRect" presStyleLbl="revTx" presStyleIdx="1" presStyleCnt="3">
        <dgm:presLayoutVars>
          <dgm:chMax val="1"/>
          <dgm:chPref val="1"/>
        </dgm:presLayoutVars>
      </dgm:prSet>
      <dgm:spPr/>
    </dgm:pt>
    <dgm:pt modelId="{B458255E-FA70-4E6A-B4AC-3224AE827B4B}" type="pres">
      <dgm:prSet presAssocID="{353F9B7C-EC0D-468C-8D9C-76DD3DD7FC3E}" presName="sibTrans" presStyleCnt="0"/>
      <dgm:spPr/>
    </dgm:pt>
    <dgm:pt modelId="{71D2C2A8-E4B6-433F-B14D-0517AE92B312}" type="pres">
      <dgm:prSet presAssocID="{AE42A96B-7E62-4014-B449-A4D51EC5E5FB}" presName="compNode" presStyleCnt="0"/>
      <dgm:spPr/>
    </dgm:pt>
    <dgm:pt modelId="{F49D1810-723C-4403-A6BE-CC08F951A14C}" type="pres">
      <dgm:prSet presAssocID="{AE42A96B-7E62-4014-B449-A4D51EC5E5FB}" presName="iconBgRect" presStyleLbl="bgShp" presStyleIdx="2" presStyleCnt="3"/>
      <dgm:spPr>
        <a:solidFill>
          <a:schemeClr val="tx2"/>
        </a:solidFill>
      </dgm:spPr>
    </dgm:pt>
    <dgm:pt modelId="{53A39693-9BF4-4156-9EB2-B514FD974217}" type="pres">
      <dgm:prSet presAssocID="{AE42A96B-7E62-4014-B449-A4D51EC5E5F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rrow circle"/>
        </a:ext>
      </dgm:extLst>
    </dgm:pt>
    <dgm:pt modelId="{9EAD1CD6-9C85-40DF-A09B-DEAB627C4877}" type="pres">
      <dgm:prSet presAssocID="{AE42A96B-7E62-4014-B449-A4D51EC5E5FB}" presName="spaceRect" presStyleCnt="0"/>
      <dgm:spPr/>
    </dgm:pt>
    <dgm:pt modelId="{959B7796-B53B-470F-BC60-95123BC384B9}" type="pres">
      <dgm:prSet presAssocID="{AE42A96B-7E62-4014-B449-A4D51EC5E5FB}" presName="textRect" presStyleLbl="revTx" presStyleIdx="2" presStyleCnt="3">
        <dgm:presLayoutVars>
          <dgm:chMax val="1"/>
          <dgm:chPref val="1"/>
        </dgm:presLayoutVars>
      </dgm:prSet>
      <dgm:spPr/>
    </dgm:pt>
  </dgm:ptLst>
  <dgm:cxnLst>
    <dgm:cxn modelId="{C71DC31A-2B11-4580-A226-D2F9653315F3}" type="presOf" srcId="{AE42A96B-7E62-4014-B449-A4D51EC5E5FB}" destId="{959B7796-B53B-470F-BC60-95123BC384B9}" srcOrd="0" destOrd="0" presId="urn:microsoft.com/office/officeart/2018/5/layout/IconCircleLabelList"/>
    <dgm:cxn modelId="{20942D23-A9E1-474D-B038-56A42ABDB70B}" type="presOf" srcId="{F563C468-F5B3-4D2E-B133-221C0E443730}" destId="{87154616-91F0-47F0-8A0D-AACA6F1DEDCF}" srcOrd="0" destOrd="0" presId="urn:microsoft.com/office/officeart/2018/5/layout/IconCircleLabelList"/>
    <dgm:cxn modelId="{85446A51-E375-46C9-B20F-E4522D4C3F29}" srcId="{8A5127D9-E544-48C4-8220-B17196310CB4}" destId="{F563C468-F5B3-4D2E-B133-221C0E443730}" srcOrd="0" destOrd="0" parTransId="{E4AF0BE0-9EE3-4A25-BD45-7D46D8EC4224}" sibTransId="{388AD050-FC91-46C1-AEBE-30C5710D9486}"/>
    <dgm:cxn modelId="{836FE673-F6E6-4AA1-94BA-61A25F2DC156}" srcId="{8A5127D9-E544-48C4-8220-B17196310CB4}" destId="{AE42A96B-7E62-4014-B449-A4D51EC5E5FB}" srcOrd="2" destOrd="0" parTransId="{ED0514A6-DFC1-4857-8989-12B35FE4DE1E}" sibTransId="{33BB6616-2CD9-4486-9C4C-D49DB381CE48}"/>
    <dgm:cxn modelId="{7C8C2889-8EE2-4C9B-8992-29ED6D489672}" type="presOf" srcId="{A75657DF-A545-4349-A286-2D38CB7D4B4A}" destId="{E858E898-48B9-45DD-8D04-4C5D6F83165A}" srcOrd="0" destOrd="0" presId="urn:microsoft.com/office/officeart/2018/5/layout/IconCircleLabelList"/>
    <dgm:cxn modelId="{9AB7DEA6-4E52-4896-B85B-81A36A9C1330}" srcId="{8A5127D9-E544-48C4-8220-B17196310CB4}" destId="{A75657DF-A545-4349-A286-2D38CB7D4B4A}" srcOrd="1" destOrd="0" parTransId="{E2B48BAD-7E94-4F88-95D5-E7510FDE0DCB}" sibTransId="{353F9B7C-EC0D-468C-8D9C-76DD3DD7FC3E}"/>
    <dgm:cxn modelId="{519E4EAD-B81D-4667-9A21-DC08C427BABA}" type="presOf" srcId="{8A5127D9-E544-48C4-8220-B17196310CB4}" destId="{207DB71E-3701-4A85-B780-F9909241E2AE}" srcOrd="0" destOrd="0" presId="urn:microsoft.com/office/officeart/2018/5/layout/IconCircleLabelList"/>
    <dgm:cxn modelId="{9331F354-A750-43D5-BED3-3118FFC8DCDC}" type="presParOf" srcId="{207DB71E-3701-4A85-B780-F9909241E2AE}" destId="{A564964E-294A-4D16-9802-E302E2F654D1}" srcOrd="0" destOrd="0" presId="urn:microsoft.com/office/officeart/2018/5/layout/IconCircleLabelList"/>
    <dgm:cxn modelId="{66EB95D7-BAD1-452E-9C38-8DEC4608EAE4}" type="presParOf" srcId="{A564964E-294A-4D16-9802-E302E2F654D1}" destId="{A4460523-F646-49BF-B563-E35C5616C125}" srcOrd="0" destOrd="0" presId="urn:microsoft.com/office/officeart/2018/5/layout/IconCircleLabelList"/>
    <dgm:cxn modelId="{F6A6CB17-E64E-4ABB-9D0B-510D2E8FE3AB}" type="presParOf" srcId="{A564964E-294A-4D16-9802-E302E2F654D1}" destId="{B16FF6E0-0854-40F3-A459-451E65674DC5}" srcOrd="1" destOrd="0" presId="urn:microsoft.com/office/officeart/2018/5/layout/IconCircleLabelList"/>
    <dgm:cxn modelId="{993DC671-886D-40FD-9C80-03F8A2A9BBD3}" type="presParOf" srcId="{A564964E-294A-4D16-9802-E302E2F654D1}" destId="{B01AB7F2-2F57-4AB7-8372-93B799D421D9}" srcOrd="2" destOrd="0" presId="urn:microsoft.com/office/officeart/2018/5/layout/IconCircleLabelList"/>
    <dgm:cxn modelId="{92DE0486-8A31-4571-B45E-E1D88E56427C}" type="presParOf" srcId="{A564964E-294A-4D16-9802-E302E2F654D1}" destId="{87154616-91F0-47F0-8A0D-AACA6F1DEDCF}" srcOrd="3" destOrd="0" presId="urn:microsoft.com/office/officeart/2018/5/layout/IconCircleLabelList"/>
    <dgm:cxn modelId="{D6B7877A-8A28-47A3-9D79-35D534F96290}" type="presParOf" srcId="{207DB71E-3701-4A85-B780-F9909241E2AE}" destId="{9CFDAEFE-FF76-421E-8418-E8671DE89F5F}" srcOrd="1" destOrd="0" presId="urn:microsoft.com/office/officeart/2018/5/layout/IconCircleLabelList"/>
    <dgm:cxn modelId="{3F562651-414B-4B25-BD8B-34289A4EA29F}" type="presParOf" srcId="{207DB71E-3701-4A85-B780-F9909241E2AE}" destId="{44E64C00-30C8-4A61-AF5D-69D1BB745458}" srcOrd="2" destOrd="0" presId="urn:microsoft.com/office/officeart/2018/5/layout/IconCircleLabelList"/>
    <dgm:cxn modelId="{D941DFBA-6226-49BC-81DA-B73E99435174}" type="presParOf" srcId="{44E64C00-30C8-4A61-AF5D-69D1BB745458}" destId="{7C33C357-4295-43C5-8279-87A82D946066}" srcOrd="0" destOrd="0" presId="urn:microsoft.com/office/officeart/2018/5/layout/IconCircleLabelList"/>
    <dgm:cxn modelId="{BAD3180C-4B4A-4C85-919E-3A45FB1416F7}" type="presParOf" srcId="{44E64C00-30C8-4A61-AF5D-69D1BB745458}" destId="{51769E2A-52AA-4E46-A424-BBB771FB9D2A}" srcOrd="1" destOrd="0" presId="urn:microsoft.com/office/officeart/2018/5/layout/IconCircleLabelList"/>
    <dgm:cxn modelId="{F4279196-1A19-4500-B9EF-505A2CEDAB36}" type="presParOf" srcId="{44E64C00-30C8-4A61-AF5D-69D1BB745458}" destId="{0DF669B1-F4BA-44FD-8F86-60C1B759A2B5}" srcOrd="2" destOrd="0" presId="urn:microsoft.com/office/officeart/2018/5/layout/IconCircleLabelList"/>
    <dgm:cxn modelId="{A6CF1EC8-16AF-4030-8CA3-5BF1F25A0255}" type="presParOf" srcId="{44E64C00-30C8-4A61-AF5D-69D1BB745458}" destId="{E858E898-48B9-45DD-8D04-4C5D6F83165A}" srcOrd="3" destOrd="0" presId="urn:microsoft.com/office/officeart/2018/5/layout/IconCircleLabelList"/>
    <dgm:cxn modelId="{737CDA8D-767D-478C-96C2-06792C15C018}" type="presParOf" srcId="{207DB71E-3701-4A85-B780-F9909241E2AE}" destId="{B458255E-FA70-4E6A-B4AC-3224AE827B4B}" srcOrd="3" destOrd="0" presId="urn:microsoft.com/office/officeart/2018/5/layout/IconCircleLabelList"/>
    <dgm:cxn modelId="{1C0CA909-FA1C-4C16-9ACD-07744FA4A821}" type="presParOf" srcId="{207DB71E-3701-4A85-B780-F9909241E2AE}" destId="{71D2C2A8-E4B6-433F-B14D-0517AE92B312}" srcOrd="4" destOrd="0" presId="urn:microsoft.com/office/officeart/2018/5/layout/IconCircleLabelList"/>
    <dgm:cxn modelId="{D7B919B1-3170-402D-84FA-BA2B7F16DB13}" type="presParOf" srcId="{71D2C2A8-E4B6-433F-B14D-0517AE92B312}" destId="{F49D1810-723C-4403-A6BE-CC08F951A14C}" srcOrd="0" destOrd="0" presId="urn:microsoft.com/office/officeart/2018/5/layout/IconCircleLabelList"/>
    <dgm:cxn modelId="{737E859D-A8A5-401C-BC79-19AC65024AD5}" type="presParOf" srcId="{71D2C2A8-E4B6-433F-B14D-0517AE92B312}" destId="{53A39693-9BF4-4156-9EB2-B514FD974217}" srcOrd="1" destOrd="0" presId="urn:microsoft.com/office/officeart/2018/5/layout/IconCircleLabelList"/>
    <dgm:cxn modelId="{34D07AEF-E6F9-4CC1-BFB7-FFE7B9B188A6}" type="presParOf" srcId="{71D2C2A8-E4B6-433F-B14D-0517AE92B312}" destId="{9EAD1CD6-9C85-40DF-A09B-DEAB627C4877}" srcOrd="2" destOrd="0" presId="urn:microsoft.com/office/officeart/2018/5/layout/IconCircleLabelList"/>
    <dgm:cxn modelId="{264E7041-35F1-41E1-AABF-12C4B06AF45C}" type="presParOf" srcId="{71D2C2A8-E4B6-433F-B14D-0517AE92B312}" destId="{959B7796-B53B-470F-BC60-95123BC384B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776405-35A2-4B27-86DF-5C69AAC9AC56}"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en-US"/>
        </a:p>
      </dgm:t>
    </dgm:pt>
    <dgm:pt modelId="{EACDF952-4278-4C1C-B68B-B3D0A4137EA7}">
      <dgm:prSet phldrT="[Text]" phldr="0" custT="1"/>
      <dgm:spPr/>
      <dgm:t>
        <a:bodyPr/>
        <a:lstStyle/>
        <a:p>
          <a:r>
            <a:rPr lang="en-US" sz="3200" b="1" dirty="0"/>
            <a:t>COURT DECISIONS</a:t>
          </a:r>
        </a:p>
      </dgm:t>
    </dgm:pt>
    <dgm:pt modelId="{9E3B3C71-9CF3-4399-AB68-15930FF8A9CC}" type="parTrans" cxnId="{EE168BCD-0615-46BF-A6BB-36FE0900E47C}">
      <dgm:prSet/>
      <dgm:spPr/>
      <dgm:t>
        <a:bodyPr/>
        <a:lstStyle/>
        <a:p>
          <a:endParaRPr lang="en-US"/>
        </a:p>
      </dgm:t>
    </dgm:pt>
    <dgm:pt modelId="{5A5642C5-28E0-4D12-AFAA-8B249F53B984}" type="sibTrans" cxnId="{EE168BCD-0615-46BF-A6BB-36FE0900E47C}">
      <dgm:prSet/>
      <dgm:spPr/>
      <dgm:t>
        <a:bodyPr/>
        <a:lstStyle/>
        <a:p>
          <a:endParaRPr lang="en-US"/>
        </a:p>
      </dgm:t>
    </dgm:pt>
    <dgm:pt modelId="{C011D1D8-1AF5-405B-8B9B-3E95D266F6C4}">
      <dgm:prSet phldrT="[Text]" phldr="0"/>
      <dgm:spPr/>
      <dgm:t>
        <a:bodyPr/>
        <a:lstStyle/>
        <a:p>
          <a:r>
            <a:rPr lang="en-US" sz="3200" b="1" dirty="0"/>
            <a:t>DECADES</a:t>
          </a:r>
        </a:p>
      </dgm:t>
    </dgm:pt>
    <dgm:pt modelId="{57D45A42-58DF-43A1-A437-22682D100505}" type="parTrans" cxnId="{C0C188FF-F225-40CE-B93F-7594A1CB8E76}">
      <dgm:prSet/>
      <dgm:spPr/>
      <dgm:t>
        <a:bodyPr/>
        <a:lstStyle/>
        <a:p>
          <a:endParaRPr lang="en-US"/>
        </a:p>
      </dgm:t>
    </dgm:pt>
    <dgm:pt modelId="{74977792-125C-4231-85BD-05D54485E597}" type="sibTrans" cxnId="{C0C188FF-F225-40CE-B93F-7594A1CB8E76}">
      <dgm:prSet/>
      <dgm:spPr/>
      <dgm:t>
        <a:bodyPr/>
        <a:lstStyle/>
        <a:p>
          <a:endParaRPr lang="en-US"/>
        </a:p>
      </dgm:t>
    </dgm:pt>
    <dgm:pt modelId="{A8DA123F-1A04-47C3-B26C-CAE0F1E622EF}">
      <dgm:prSet phldrT="[Text]" phldr="0" custT="1"/>
      <dgm:spPr/>
      <dgm:t>
        <a:bodyPr/>
        <a:lstStyle/>
        <a:p>
          <a:r>
            <a:rPr lang="en-US" sz="3200" b="1" dirty="0"/>
            <a:t>STATE LAW</a:t>
          </a:r>
        </a:p>
      </dgm:t>
    </dgm:pt>
    <dgm:pt modelId="{44B708D9-818E-43AC-BD5E-4A021BEDBAB0}" type="parTrans" cxnId="{F46B62B5-8686-4C57-805C-95F50B78E647}">
      <dgm:prSet/>
      <dgm:spPr/>
      <dgm:t>
        <a:bodyPr/>
        <a:lstStyle/>
        <a:p>
          <a:endParaRPr lang="en-US"/>
        </a:p>
      </dgm:t>
    </dgm:pt>
    <dgm:pt modelId="{A0C3A721-8BA0-4C0A-B98E-F93CB97CB375}" type="sibTrans" cxnId="{F46B62B5-8686-4C57-805C-95F50B78E647}">
      <dgm:prSet/>
      <dgm:spPr/>
      <dgm:t>
        <a:bodyPr/>
        <a:lstStyle/>
        <a:p>
          <a:endParaRPr lang="en-US"/>
        </a:p>
      </dgm:t>
    </dgm:pt>
    <dgm:pt modelId="{14126DFA-7888-45DD-A8A4-067D2F643C81}" type="pres">
      <dgm:prSet presAssocID="{37776405-35A2-4B27-86DF-5C69AAC9AC56}" presName="composite" presStyleCnt="0">
        <dgm:presLayoutVars>
          <dgm:chMax val="3"/>
          <dgm:animLvl val="lvl"/>
          <dgm:resizeHandles val="exact"/>
        </dgm:presLayoutVars>
      </dgm:prSet>
      <dgm:spPr/>
    </dgm:pt>
    <dgm:pt modelId="{B92A851C-94AA-4A93-9E36-7E77D54E7BD4}" type="pres">
      <dgm:prSet presAssocID="{EACDF952-4278-4C1C-B68B-B3D0A4137EA7}" presName="gear1" presStyleLbl="node1" presStyleIdx="0" presStyleCnt="3">
        <dgm:presLayoutVars>
          <dgm:chMax val="1"/>
          <dgm:bulletEnabled val="1"/>
        </dgm:presLayoutVars>
      </dgm:prSet>
      <dgm:spPr/>
    </dgm:pt>
    <dgm:pt modelId="{D737893F-9566-4501-AD51-16E926518078}" type="pres">
      <dgm:prSet presAssocID="{EACDF952-4278-4C1C-B68B-B3D0A4137EA7}" presName="gear1srcNode" presStyleLbl="node1" presStyleIdx="0" presStyleCnt="3"/>
      <dgm:spPr/>
    </dgm:pt>
    <dgm:pt modelId="{56A9A2AD-F84D-4668-821C-B1DA73A869A0}" type="pres">
      <dgm:prSet presAssocID="{EACDF952-4278-4C1C-B68B-B3D0A4137EA7}" presName="gear1dstNode" presStyleLbl="node1" presStyleIdx="0" presStyleCnt="3"/>
      <dgm:spPr/>
    </dgm:pt>
    <dgm:pt modelId="{7AF9706E-6649-49A6-9981-F7509C342874}" type="pres">
      <dgm:prSet presAssocID="{C011D1D8-1AF5-405B-8B9B-3E95D266F6C4}" presName="gear2" presStyleLbl="node1" presStyleIdx="1" presStyleCnt="3" custScaleX="114758" custScaleY="114053">
        <dgm:presLayoutVars>
          <dgm:chMax val="1"/>
          <dgm:bulletEnabled val="1"/>
        </dgm:presLayoutVars>
      </dgm:prSet>
      <dgm:spPr/>
    </dgm:pt>
    <dgm:pt modelId="{70A62C33-B96B-4368-B6F5-D3FE99D5E995}" type="pres">
      <dgm:prSet presAssocID="{C011D1D8-1AF5-405B-8B9B-3E95D266F6C4}" presName="gear2srcNode" presStyleLbl="node1" presStyleIdx="1" presStyleCnt="3"/>
      <dgm:spPr/>
    </dgm:pt>
    <dgm:pt modelId="{8527E280-34D4-49AF-A767-92F81F3D469D}" type="pres">
      <dgm:prSet presAssocID="{C011D1D8-1AF5-405B-8B9B-3E95D266F6C4}" presName="gear2dstNode" presStyleLbl="node1" presStyleIdx="1" presStyleCnt="3"/>
      <dgm:spPr/>
    </dgm:pt>
    <dgm:pt modelId="{C949A09E-A2BD-4FAC-BCD9-3FC6ECBF917B}" type="pres">
      <dgm:prSet presAssocID="{A8DA123F-1A04-47C3-B26C-CAE0F1E622EF}" presName="gear3" presStyleLbl="node1" presStyleIdx="2" presStyleCnt="3"/>
      <dgm:spPr/>
    </dgm:pt>
    <dgm:pt modelId="{4F1DB618-2663-4818-BC33-98B2DCFE9190}" type="pres">
      <dgm:prSet presAssocID="{A8DA123F-1A04-47C3-B26C-CAE0F1E622EF}" presName="gear3tx" presStyleLbl="node1" presStyleIdx="2" presStyleCnt="3">
        <dgm:presLayoutVars>
          <dgm:chMax val="1"/>
          <dgm:bulletEnabled val="1"/>
        </dgm:presLayoutVars>
      </dgm:prSet>
      <dgm:spPr/>
    </dgm:pt>
    <dgm:pt modelId="{AE9CEA87-8AF7-4AE0-A5D0-AB6FC79D4F75}" type="pres">
      <dgm:prSet presAssocID="{A8DA123F-1A04-47C3-B26C-CAE0F1E622EF}" presName="gear3srcNode" presStyleLbl="node1" presStyleIdx="2" presStyleCnt="3"/>
      <dgm:spPr/>
    </dgm:pt>
    <dgm:pt modelId="{548A1DE4-2B6C-4208-8CF8-3B0FF5BDC0E7}" type="pres">
      <dgm:prSet presAssocID="{A8DA123F-1A04-47C3-B26C-CAE0F1E622EF}" presName="gear3dstNode" presStyleLbl="node1" presStyleIdx="2" presStyleCnt="3"/>
      <dgm:spPr/>
    </dgm:pt>
    <dgm:pt modelId="{0D0FFA0F-A8B7-4346-BCD8-904B83E9BEAF}" type="pres">
      <dgm:prSet presAssocID="{5A5642C5-28E0-4D12-AFAA-8B249F53B984}" presName="connector1" presStyleLbl="sibTrans2D1" presStyleIdx="0" presStyleCnt="3"/>
      <dgm:spPr/>
    </dgm:pt>
    <dgm:pt modelId="{783A1E13-3FC4-4415-8998-DB73589DF6EB}" type="pres">
      <dgm:prSet presAssocID="{74977792-125C-4231-85BD-05D54485E597}" presName="connector2" presStyleLbl="sibTrans2D1" presStyleIdx="1" presStyleCnt="3"/>
      <dgm:spPr/>
    </dgm:pt>
    <dgm:pt modelId="{5A186987-2EE5-4B97-AF04-B23B9FAF691D}" type="pres">
      <dgm:prSet presAssocID="{A0C3A721-8BA0-4C0A-B98E-F93CB97CB375}" presName="connector3" presStyleLbl="sibTrans2D1" presStyleIdx="2" presStyleCnt="3"/>
      <dgm:spPr/>
    </dgm:pt>
  </dgm:ptLst>
  <dgm:cxnLst>
    <dgm:cxn modelId="{CE8D1F07-235E-43F1-AA06-71FD77EADCA2}" type="presOf" srcId="{A8DA123F-1A04-47C3-B26C-CAE0F1E622EF}" destId="{548A1DE4-2B6C-4208-8CF8-3B0FF5BDC0E7}" srcOrd="3" destOrd="0" presId="urn:microsoft.com/office/officeart/2005/8/layout/gear1"/>
    <dgm:cxn modelId="{9AA95813-CC3F-41D5-82A2-203196ECAE13}" type="presOf" srcId="{C011D1D8-1AF5-405B-8B9B-3E95D266F6C4}" destId="{8527E280-34D4-49AF-A767-92F81F3D469D}" srcOrd="2" destOrd="0" presId="urn:microsoft.com/office/officeart/2005/8/layout/gear1"/>
    <dgm:cxn modelId="{A7F0C61D-9E35-4B78-B568-CF8CC8083D5D}" type="presOf" srcId="{A8DA123F-1A04-47C3-B26C-CAE0F1E622EF}" destId="{AE9CEA87-8AF7-4AE0-A5D0-AB6FC79D4F75}" srcOrd="2" destOrd="0" presId="urn:microsoft.com/office/officeart/2005/8/layout/gear1"/>
    <dgm:cxn modelId="{B6F2361F-EE1D-4422-B449-54886B9CBD6C}" type="presOf" srcId="{EACDF952-4278-4C1C-B68B-B3D0A4137EA7}" destId="{D737893F-9566-4501-AD51-16E926518078}" srcOrd="1" destOrd="0" presId="urn:microsoft.com/office/officeart/2005/8/layout/gear1"/>
    <dgm:cxn modelId="{E9C69940-15D2-4E0F-89A1-63858F0FD54D}" type="presOf" srcId="{EACDF952-4278-4C1C-B68B-B3D0A4137EA7}" destId="{B92A851C-94AA-4A93-9E36-7E77D54E7BD4}" srcOrd="0" destOrd="0" presId="urn:microsoft.com/office/officeart/2005/8/layout/gear1"/>
    <dgm:cxn modelId="{71FF2541-ACFB-4257-A520-C321EBA95CB2}" type="presOf" srcId="{37776405-35A2-4B27-86DF-5C69AAC9AC56}" destId="{14126DFA-7888-45DD-A8A4-067D2F643C81}" srcOrd="0" destOrd="0" presId="urn:microsoft.com/office/officeart/2005/8/layout/gear1"/>
    <dgm:cxn modelId="{2A65BB7E-0D1D-4CAB-A73D-E80137D056FA}" type="presOf" srcId="{A8DA123F-1A04-47C3-B26C-CAE0F1E622EF}" destId="{4F1DB618-2663-4818-BC33-98B2DCFE9190}" srcOrd="1" destOrd="0" presId="urn:microsoft.com/office/officeart/2005/8/layout/gear1"/>
    <dgm:cxn modelId="{D37ADA99-271D-4894-9066-322F01EDCA91}" type="presOf" srcId="{A0C3A721-8BA0-4C0A-B98E-F93CB97CB375}" destId="{5A186987-2EE5-4B97-AF04-B23B9FAF691D}" srcOrd="0" destOrd="0" presId="urn:microsoft.com/office/officeart/2005/8/layout/gear1"/>
    <dgm:cxn modelId="{7AD38EA0-AC8D-41EC-8FCD-503BF3F6A02D}" type="presOf" srcId="{EACDF952-4278-4C1C-B68B-B3D0A4137EA7}" destId="{56A9A2AD-F84D-4668-821C-B1DA73A869A0}" srcOrd="2" destOrd="0" presId="urn:microsoft.com/office/officeart/2005/8/layout/gear1"/>
    <dgm:cxn modelId="{49FA98AA-004C-4E62-9DE5-3FBE75521D38}" type="presOf" srcId="{A8DA123F-1A04-47C3-B26C-CAE0F1E622EF}" destId="{C949A09E-A2BD-4FAC-BCD9-3FC6ECBF917B}" srcOrd="0" destOrd="0" presId="urn:microsoft.com/office/officeart/2005/8/layout/gear1"/>
    <dgm:cxn modelId="{F46B62B5-8686-4C57-805C-95F50B78E647}" srcId="{37776405-35A2-4B27-86DF-5C69AAC9AC56}" destId="{A8DA123F-1A04-47C3-B26C-CAE0F1E622EF}" srcOrd="2" destOrd="0" parTransId="{44B708D9-818E-43AC-BD5E-4A021BEDBAB0}" sibTransId="{A0C3A721-8BA0-4C0A-B98E-F93CB97CB375}"/>
    <dgm:cxn modelId="{3B236FC8-3BB0-49AB-B741-25F8660E8E2D}" type="presOf" srcId="{C011D1D8-1AF5-405B-8B9B-3E95D266F6C4}" destId="{7AF9706E-6649-49A6-9981-F7509C342874}" srcOrd="0" destOrd="0" presId="urn:microsoft.com/office/officeart/2005/8/layout/gear1"/>
    <dgm:cxn modelId="{EE168BCD-0615-46BF-A6BB-36FE0900E47C}" srcId="{37776405-35A2-4B27-86DF-5C69AAC9AC56}" destId="{EACDF952-4278-4C1C-B68B-B3D0A4137EA7}" srcOrd="0" destOrd="0" parTransId="{9E3B3C71-9CF3-4399-AB68-15930FF8A9CC}" sibTransId="{5A5642C5-28E0-4D12-AFAA-8B249F53B984}"/>
    <dgm:cxn modelId="{7EBBE8E9-5761-4DCA-9DAC-C5E142C3F7CB}" type="presOf" srcId="{C011D1D8-1AF5-405B-8B9B-3E95D266F6C4}" destId="{70A62C33-B96B-4368-B6F5-D3FE99D5E995}" srcOrd="1" destOrd="0" presId="urn:microsoft.com/office/officeart/2005/8/layout/gear1"/>
    <dgm:cxn modelId="{B8E4DEEE-A48B-493C-87BC-6F55F50CDA21}" type="presOf" srcId="{74977792-125C-4231-85BD-05D54485E597}" destId="{783A1E13-3FC4-4415-8998-DB73589DF6EB}" srcOrd="0" destOrd="0" presId="urn:microsoft.com/office/officeart/2005/8/layout/gear1"/>
    <dgm:cxn modelId="{69B879F7-343C-4726-8A44-344417C35B43}" type="presOf" srcId="{5A5642C5-28E0-4D12-AFAA-8B249F53B984}" destId="{0D0FFA0F-A8B7-4346-BCD8-904B83E9BEAF}" srcOrd="0" destOrd="0" presId="urn:microsoft.com/office/officeart/2005/8/layout/gear1"/>
    <dgm:cxn modelId="{C0C188FF-F225-40CE-B93F-7594A1CB8E76}" srcId="{37776405-35A2-4B27-86DF-5C69AAC9AC56}" destId="{C011D1D8-1AF5-405B-8B9B-3E95D266F6C4}" srcOrd="1" destOrd="0" parTransId="{57D45A42-58DF-43A1-A437-22682D100505}" sibTransId="{74977792-125C-4231-85BD-05D54485E597}"/>
    <dgm:cxn modelId="{8CE73F64-CC4E-42BE-9029-8EA7C6D0409A}" type="presParOf" srcId="{14126DFA-7888-45DD-A8A4-067D2F643C81}" destId="{B92A851C-94AA-4A93-9E36-7E77D54E7BD4}" srcOrd="0" destOrd="0" presId="urn:microsoft.com/office/officeart/2005/8/layout/gear1"/>
    <dgm:cxn modelId="{991B97FB-1DFA-4DB9-B8D8-88741BDAA3EE}" type="presParOf" srcId="{14126DFA-7888-45DD-A8A4-067D2F643C81}" destId="{D737893F-9566-4501-AD51-16E926518078}" srcOrd="1" destOrd="0" presId="urn:microsoft.com/office/officeart/2005/8/layout/gear1"/>
    <dgm:cxn modelId="{03D1DDCE-20B0-4FD5-878E-4C52D6B63969}" type="presParOf" srcId="{14126DFA-7888-45DD-A8A4-067D2F643C81}" destId="{56A9A2AD-F84D-4668-821C-B1DA73A869A0}" srcOrd="2" destOrd="0" presId="urn:microsoft.com/office/officeart/2005/8/layout/gear1"/>
    <dgm:cxn modelId="{FEEB2005-E24C-40C9-8277-2492AAB7000E}" type="presParOf" srcId="{14126DFA-7888-45DD-A8A4-067D2F643C81}" destId="{7AF9706E-6649-49A6-9981-F7509C342874}" srcOrd="3" destOrd="0" presId="urn:microsoft.com/office/officeart/2005/8/layout/gear1"/>
    <dgm:cxn modelId="{664E494B-D7E7-41BC-A453-EEC88E5B77A9}" type="presParOf" srcId="{14126DFA-7888-45DD-A8A4-067D2F643C81}" destId="{70A62C33-B96B-4368-B6F5-D3FE99D5E995}" srcOrd="4" destOrd="0" presId="urn:microsoft.com/office/officeart/2005/8/layout/gear1"/>
    <dgm:cxn modelId="{F36A961B-3C86-47B4-B4A8-4B9D641A0663}" type="presParOf" srcId="{14126DFA-7888-45DD-A8A4-067D2F643C81}" destId="{8527E280-34D4-49AF-A767-92F81F3D469D}" srcOrd="5" destOrd="0" presId="urn:microsoft.com/office/officeart/2005/8/layout/gear1"/>
    <dgm:cxn modelId="{4A0E8B67-57E2-4D2E-893A-07280817B7E2}" type="presParOf" srcId="{14126DFA-7888-45DD-A8A4-067D2F643C81}" destId="{C949A09E-A2BD-4FAC-BCD9-3FC6ECBF917B}" srcOrd="6" destOrd="0" presId="urn:microsoft.com/office/officeart/2005/8/layout/gear1"/>
    <dgm:cxn modelId="{BAE0B7B4-4F94-4C55-958A-B3B68F31CB6F}" type="presParOf" srcId="{14126DFA-7888-45DD-A8A4-067D2F643C81}" destId="{4F1DB618-2663-4818-BC33-98B2DCFE9190}" srcOrd="7" destOrd="0" presId="urn:microsoft.com/office/officeart/2005/8/layout/gear1"/>
    <dgm:cxn modelId="{61DCC1F6-87F2-4C94-85E2-AD51991868EC}" type="presParOf" srcId="{14126DFA-7888-45DD-A8A4-067D2F643C81}" destId="{AE9CEA87-8AF7-4AE0-A5D0-AB6FC79D4F75}" srcOrd="8" destOrd="0" presId="urn:microsoft.com/office/officeart/2005/8/layout/gear1"/>
    <dgm:cxn modelId="{0440E24A-A983-4195-A053-F60C73C43742}" type="presParOf" srcId="{14126DFA-7888-45DD-A8A4-067D2F643C81}" destId="{548A1DE4-2B6C-4208-8CF8-3B0FF5BDC0E7}" srcOrd="9" destOrd="0" presId="urn:microsoft.com/office/officeart/2005/8/layout/gear1"/>
    <dgm:cxn modelId="{88C161E4-5D3E-4E99-BB9E-0B68C7800E4A}" type="presParOf" srcId="{14126DFA-7888-45DD-A8A4-067D2F643C81}" destId="{0D0FFA0F-A8B7-4346-BCD8-904B83E9BEAF}" srcOrd="10" destOrd="0" presId="urn:microsoft.com/office/officeart/2005/8/layout/gear1"/>
    <dgm:cxn modelId="{5C824340-3BA5-4F6F-BE72-2BCA518EA7EF}" type="presParOf" srcId="{14126DFA-7888-45DD-A8A4-067D2F643C81}" destId="{783A1E13-3FC4-4415-8998-DB73589DF6EB}" srcOrd="11" destOrd="0" presId="urn:microsoft.com/office/officeart/2005/8/layout/gear1"/>
    <dgm:cxn modelId="{08421AED-1F2A-4113-B08C-59C09738062B}" type="presParOf" srcId="{14126DFA-7888-45DD-A8A4-067D2F643C81}" destId="{5A186987-2EE5-4B97-AF04-B23B9FAF691D}"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60523-F646-49BF-B563-E35C5616C125}">
      <dsp:nvSpPr>
        <dsp:cNvPr id="0" name=""/>
        <dsp:cNvSpPr/>
      </dsp:nvSpPr>
      <dsp:spPr>
        <a:xfrm>
          <a:off x="631612" y="157116"/>
          <a:ext cx="1955812" cy="1955812"/>
        </a:xfrm>
        <a:prstGeom prst="ellipse">
          <a:avLst/>
        </a:prstGeom>
        <a:solidFill>
          <a:schemeClr val="tx2"/>
        </a:solidFill>
        <a:ln>
          <a:noFill/>
        </a:ln>
        <a:effectLst/>
      </dsp:spPr>
      <dsp:style>
        <a:lnRef idx="0">
          <a:scrgbClr r="0" g="0" b="0"/>
        </a:lnRef>
        <a:fillRef idx="1">
          <a:scrgbClr r="0" g="0" b="0"/>
        </a:fillRef>
        <a:effectRef idx="0">
          <a:scrgbClr r="0" g="0" b="0"/>
        </a:effectRef>
        <a:fontRef idx="minor"/>
      </dsp:style>
    </dsp:sp>
    <dsp:sp modelId="{B16FF6E0-0854-40F3-A459-451E65674DC5}">
      <dsp:nvSpPr>
        <dsp:cNvPr id="0" name=""/>
        <dsp:cNvSpPr/>
      </dsp:nvSpPr>
      <dsp:spPr>
        <a:xfrm>
          <a:off x="1048425" y="573929"/>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154616-91F0-47F0-8A0D-AACA6F1DEDCF}">
      <dsp:nvSpPr>
        <dsp:cNvPr id="0" name=""/>
        <dsp:cNvSpPr/>
      </dsp:nvSpPr>
      <dsp:spPr>
        <a:xfrm>
          <a:off x="6393" y="2722117"/>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WHAT IS VESTING?</a:t>
          </a:r>
        </a:p>
      </dsp:txBody>
      <dsp:txXfrm>
        <a:off x="6393" y="2722117"/>
        <a:ext cx="3206250" cy="720000"/>
      </dsp:txXfrm>
    </dsp:sp>
    <dsp:sp modelId="{7C33C357-4295-43C5-8279-87A82D946066}">
      <dsp:nvSpPr>
        <dsp:cNvPr id="0" name=""/>
        <dsp:cNvSpPr/>
      </dsp:nvSpPr>
      <dsp:spPr>
        <a:xfrm>
          <a:off x="4398956" y="157116"/>
          <a:ext cx="1955812" cy="1955812"/>
        </a:xfrm>
        <a:prstGeom prst="ellipse">
          <a:avLst/>
        </a:prstGeom>
        <a:solidFill>
          <a:schemeClr val="tx2"/>
        </a:solidFill>
        <a:ln>
          <a:noFill/>
        </a:ln>
        <a:effectLst/>
      </dsp:spPr>
      <dsp:style>
        <a:lnRef idx="0">
          <a:scrgbClr r="0" g="0" b="0"/>
        </a:lnRef>
        <a:fillRef idx="1">
          <a:scrgbClr r="0" g="0" b="0"/>
        </a:fillRef>
        <a:effectRef idx="0">
          <a:scrgbClr r="0" g="0" b="0"/>
        </a:effectRef>
        <a:fontRef idx="minor"/>
      </dsp:style>
    </dsp:sp>
    <dsp:sp modelId="{51769E2A-52AA-4E46-A424-BBB771FB9D2A}">
      <dsp:nvSpPr>
        <dsp:cNvPr id="0" name=""/>
        <dsp:cNvSpPr/>
      </dsp:nvSpPr>
      <dsp:spPr>
        <a:xfrm>
          <a:off x="4815768" y="573929"/>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58E898-48B9-45DD-8D04-4C5D6F83165A}">
      <dsp:nvSpPr>
        <dsp:cNvPr id="0" name=""/>
        <dsp:cNvSpPr/>
      </dsp:nvSpPr>
      <dsp:spPr>
        <a:xfrm>
          <a:off x="3773737" y="2722117"/>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HOW DOES VESTING WORK?</a:t>
          </a:r>
        </a:p>
      </dsp:txBody>
      <dsp:txXfrm>
        <a:off x="3773737" y="2722117"/>
        <a:ext cx="3206250" cy="720000"/>
      </dsp:txXfrm>
    </dsp:sp>
    <dsp:sp modelId="{F49D1810-723C-4403-A6BE-CC08F951A14C}">
      <dsp:nvSpPr>
        <dsp:cNvPr id="0" name=""/>
        <dsp:cNvSpPr/>
      </dsp:nvSpPr>
      <dsp:spPr>
        <a:xfrm>
          <a:off x="8166300" y="157116"/>
          <a:ext cx="1955812" cy="1955812"/>
        </a:xfrm>
        <a:prstGeom prst="ellipse">
          <a:avLst/>
        </a:prstGeom>
        <a:solidFill>
          <a:schemeClr val="tx2"/>
        </a:solidFill>
        <a:ln>
          <a:noFill/>
        </a:ln>
        <a:effectLst/>
      </dsp:spPr>
      <dsp:style>
        <a:lnRef idx="0">
          <a:scrgbClr r="0" g="0" b="0"/>
        </a:lnRef>
        <a:fillRef idx="1">
          <a:scrgbClr r="0" g="0" b="0"/>
        </a:fillRef>
        <a:effectRef idx="0">
          <a:scrgbClr r="0" g="0" b="0"/>
        </a:effectRef>
        <a:fontRef idx="minor"/>
      </dsp:style>
    </dsp:sp>
    <dsp:sp modelId="{53A39693-9BF4-4156-9EB2-B514FD974217}">
      <dsp:nvSpPr>
        <dsp:cNvPr id="0" name=""/>
        <dsp:cNvSpPr/>
      </dsp:nvSpPr>
      <dsp:spPr>
        <a:xfrm>
          <a:off x="8583112" y="573929"/>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9B7796-B53B-470F-BC60-95123BC384B9}">
      <dsp:nvSpPr>
        <dsp:cNvPr id="0" name=""/>
        <dsp:cNvSpPr/>
      </dsp:nvSpPr>
      <dsp:spPr>
        <a:xfrm>
          <a:off x="7541081" y="2722117"/>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WHY IS VESTING IMPORTANT?</a:t>
          </a:r>
        </a:p>
      </dsp:txBody>
      <dsp:txXfrm>
        <a:off x="7541081" y="2722117"/>
        <a:ext cx="3206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A851C-94AA-4A93-9E36-7E77D54E7BD4}">
      <dsp:nvSpPr>
        <dsp:cNvPr id="0" name=""/>
        <dsp:cNvSpPr/>
      </dsp:nvSpPr>
      <dsp:spPr>
        <a:xfrm>
          <a:off x="4303045" y="2603468"/>
          <a:ext cx="3182017" cy="3182017"/>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t>COURT DECISIONS</a:t>
          </a:r>
        </a:p>
      </dsp:txBody>
      <dsp:txXfrm>
        <a:off x="4942772" y="3348840"/>
        <a:ext cx="1902563" cy="1635623"/>
      </dsp:txXfrm>
    </dsp:sp>
    <dsp:sp modelId="{7AF9706E-6649-49A6-9981-F7509C342874}">
      <dsp:nvSpPr>
        <dsp:cNvPr id="0" name=""/>
        <dsp:cNvSpPr/>
      </dsp:nvSpPr>
      <dsp:spPr>
        <a:xfrm>
          <a:off x="2280925" y="1688748"/>
          <a:ext cx="2655723" cy="263940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DECADES</a:t>
          </a:r>
        </a:p>
      </dsp:txBody>
      <dsp:txXfrm>
        <a:off x="2947775" y="2357243"/>
        <a:ext cx="1322023" cy="1302418"/>
      </dsp:txXfrm>
    </dsp:sp>
    <dsp:sp modelId="{C949A09E-A2BD-4FAC-BCD9-3FC6ECBF917B}">
      <dsp:nvSpPr>
        <dsp:cNvPr id="0" name=""/>
        <dsp:cNvSpPr/>
      </dsp:nvSpPr>
      <dsp:spPr>
        <a:xfrm rot="20700000">
          <a:off x="3747875" y="254797"/>
          <a:ext cx="2267438" cy="226743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t>STATE LAW</a:t>
          </a:r>
        </a:p>
      </dsp:txBody>
      <dsp:txXfrm rot="-20700000">
        <a:off x="4245190" y="752113"/>
        <a:ext cx="1272806" cy="1272806"/>
      </dsp:txXfrm>
    </dsp:sp>
    <dsp:sp modelId="{0D0FFA0F-A8B7-4346-BCD8-904B83E9BEAF}">
      <dsp:nvSpPr>
        <dsp:cNvPr id="0" name=""/>
        <dsp:cNvSpPr/>
      </dsp:nvSpPr>
      <dsp:spPr>
        <a:xfrm>
          <a:off x="4076219" y="2113088"/>
          <a:ext cx="4072982" cy="4072982"/>
        </a:xfrm>
        <a:prstGeom prst="circularArrow">
          <a:avLst>
            <a:gd name="adj1" fmla="val 4688"/>
            <a:gd name="adj2" fmla="val 299029"/>
            <a:gd name="adj3" fmla="val 2544485"/>
            <a:gd name="adj4" fmla="val 1580156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3A1E13-3FC4-4415-8998-DB73589DF6EB}">
      <dsp:nvSpPr>
        <dsp:cNvPr id="0" name=""/>
        <dsp:cNvSpPr/>
      </dsp:nvSpPr>
      <dsp:spPr>
        <a:xfrm>
          <a:off x="2041850" y="1332483"/>
          <a:ext cx="2959276" cy="295927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186987-2EE5-4B97-AF04-B23B9FAF691D}">
      <dsp:nvSpPr>
        <dsp:cNvPr id="0" name=""/>
        <dsp:cNvSpPr/>
      </dsp:nvSpPr>
      <dsp:spPr>
        <a:xfrm>
          <a:off x="3223393" y="-248685"/>
          <a:ext cx="3190695" cy="319069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318A437-91FB-4FB3-8FC2-9F674E6A454F}" type="datetimeFigureOut">
              <a:rPr lang="en-US" smtClean="0"/>
              <a:t>10/5/2020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937A20-946F-4FE9-9157-769BA906E7B5}" type="slidenum">
              <a:rPr lang="en-US" smtClean="0"/>
              <a:t>‹#›</a:t>
            </a:fld>
            <a:endParaRPr lang="en-US" dirty="0"/>
          </a:p>
        </p:txBody>
      </p:sp>
    </p:spTree>
    <p:extLst>
      <p:ext uri="{BB962C8B-B14F-4D97-AF65-F5344CB8AC3E}">
        <p14:creationId xmlns:p14="http://schemas.microsoft.com/office/powerpoint/2010/main" val="186062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37A20-946F-4FE9-9157-769BA906E7B5}" type="slidenum">
              <a:rPr lang="en-US" smtClean="0"/>
              <a:t>1</a:t>
            </a:fld>
            <a:endParaRPr lang="en-US" dirty="0"/>
          </a:p>
        </p:txBody>
      </p:sp>
    </p:spTree>
    <p:extLst>
      <p:ext uri="{BB962C8B-B14F-4D97-AF65-F5344CB8AC3E}">
        <p14:creationId xmlns:p14="http://schemas.microsoft.com/office/powerpoint/2010/main" val="194175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Times New Roman" panose="02020603050405020304" pitchFamily="18" charset="0"/>
              </a:rPr>
              <a:t>Stormwater regulations are more complicated in the sense that the requirements do not “vest” to a specific permit timeline.  Rather, the project is required to comply with the “protected timelines” identified by the Department of Ecology. The protected timelines outline which manual is to be used for projects that submit by a certain date or begin construction by a certain date.   </a:t>
            </a:r>
            <a:endParaRPr lang="en-US" sz="1800" dirty="0">
              <a:latin typeface="Times New Roman" panose="02020603050405020304" pitchFamily="18" charset="0"/>
              <a:ea typeface="Times New Roman" panose="02020603050405020304" pitchFamily="18" charset="0"/>
            </a:endParaRPr>
          </a:p>
          <a:p>
            <a:r>
              <a:rPr lang="en-US" sz="1800" dirty="0">
                <a:latin typeface="Arial" panose="020B060402020202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r>
              <a:rPr lang="en-US" sz="1800" dirty="0">
                <a:latin typeface="Arial" panose="020B0604020202020204" pitchFamily="34" charset="0"/>
                <a:ea typeface="Times New Roman" panose="02020603050405020304" pitchFamily="18" charset="0"/>
              </a:rPr>
              <a:t>Court rulings have determined that (in addition to stormwater regulations) the zoning and land use regulations do not include connection fees, impact fees or local ordinances establishing an expiration date for inactive plat applications, nor do they protect process-oriented rules. </a:t>
            </a: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F937A20-946F-4FE9-9157-769BA906E7B5}" type="slidenum">
              <a:rPr lang="en-US" smtClean="0"/>
              <a:t>11</a:t>
            </a:fld>
            <a:endParaRPr lang="en-US" dirty="0"/>
          </a:p>
        </p:txBody>
      </p:sp>
    </p:spTree>
    <p:extLst>
      <p:ext uri="{BB962C8B-B14F-4D97-AF65-F5344CB8AC3E}">
        <p14:creationId xmlns:p14="http://schemas.microsoft.com/office/powerpoint/2010/main" val="4056562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Times New Roman" panose="02020603050405020304" pitchFamily="18" charset="0"/>
              </a:rPr>
              <a:t>Court rulings have determined that (in addition to stormwater regulations) the zoning and land use regulations do not include connection fees, impact fees or local ordinances establishing an expiration date for inactive plat applications, nor do they protect process-oriented rules. </a:t>
            </a:r>
          </a:p>
          <a:p>
            <a:endParaRPr lang="en-US" sz="1800" dirty="0">
              <a:latin typeface="Arial" panose="020B0604020202020204" pitchFamily="34" charset="0"/>
              <a:ea typeface="Times New Roman" panose="02020603050405020304" pitchFamily="18" charset="0"/>
            </a:endParaRPr>
          </a:p>
          <a:p>
            <a:r>
              <a:rPr lang="en-US" sz="1800" dirty="0">
                <a:latin typeface="Arial" panose="020B0604020202020204" pitchFamily="34" charset="0"/>
                <a:ea typeface="Times New Roman" panose="02020603050405020304" pitchFamily="18" charset="0"/>
              </a:rPr>
              <a:t>ONE INSTANCE WHERE YOU CAN ‘DEFER” on BUILDING PERMITS</a:t>
            </a: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F937A20-946F-4FE9-9157-769BA906E7B5}" type="slidenum">
              <a:rPr lang="en-US" smtClean="0"/>
              <a:t>12</a:t>
            </a:fld>
            <a:endParaRPr lang="en-US" dirty="0"/>
          </a:p>
        </p:txBody>
      </p:sp>
    </p:spTree>
    <p:extLst>
      <p:ext uri="{BB962C8B-B14F-4D97-AF65-F5344CB8AC3E}">
        <p14:creationId xmlns:p14="http://schemas.microsoft.com/office/powerpoint/2010/main" val="2179499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Times New Roman" panose="02020603050405020304" pitchFamily="18" charset="0"/>
              </a:rPr>
              <a:t>The purpose of vesting is to protect the applicant’s rights by providing certainty for development rules as well as protecting them from facing a regulation that may change at the City, State of Federal level that could affect the project. This prevents cities from “moving the goalposts” mid-way through a project. Protections from changes in regulations are favored by the development community because this provides a more predictable review and certainty for the applicant. </a:t>
            </a: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F937A20-946F-4FE9-9157-769BA906E7B5}" type="slidenum">
              <a:rPr lang="en-US" smtClean="0"/>
              <a:t>13</a:t>
            </a:fld>
            <a:endParaRPr lang="en-US" dirty="0"/>
          </a:p>
        </p:txBody>
      </p:sp>
    </p:spTree>
    <p:extLst>
      <p:ext uri="{BB962C8B-B14F-4D97-AF65-F5344CB8AC3E}">
        <p14:creationId xmlns:p14="http://schemas.microsoft.com/office/powerpoint/2010/main" val="2782424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Times New Roman" panose="02020603050405020304" pitchFamily="18" charset="0"/>
              </a:rPr>
              <a:t>Vesting is also important to the City in terms of establishing a set time frame for development. Without this timeframe, applicants may seek to use dated codes to avoid upgrading infrastructure or making the appropriate improvements for the project.  The City is required by law to review completed development proposals alongside the development codes that are in place. The City cannot deny a development if it conforms with the zoning regulations and development standards. </a:t>
            </a: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F937A20-946F-4FE9-9157-769BA906E7B5}" type="slidenum">
              <a:rPr lang="en-US" smtClean="0"/>
              <a:t>14</a:t>
            </a:fld>
            <a:endParaRPr lang="en-US" dirty="0"/>
          </a:p>
        </p:txBody>
      </p:sp>
    </p:spTree>
    <p:extLst>
      <p:ext uri="{BB962C8B-B14F-4D97-AF65-F5344CB8AC3E}">
        <p14:creationId xmlns:p14="http://schemas.microsoft.com/office/powerpoint/2010/main" val="930537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37A20-946F-4FE9-9157-769BA906E7B5}" type="slidenum">
              <a:rPr lang="en-US" smtClean="0"/>
              <a:t>15</a:t>
            </a:fld>
            <a:endParaRPr lang="en-US" dirty="0"/>
          </a:p>
        </p:txBody>
      </p:sp>
    </p:spTree>
    <p:extLst>
      <p:ext uri="{BB962C8B-B14F-4D97-AF65-F5344CB8AC3E}">
        <p14:creationId xmlns:p14="http://schemas.microsoft.com/office/powerpoint/2010/main" val="2750754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37A20-946F-4FE9-9157-769BA906E7B5}" type="slidenum">
              <a:rPr lang="en-US" smtClean="0"/>
              <a:t>2</a:t>
            </a:fld>
            <a:endParaRPr lang="en-US" dirty="0"/>
          </a:p>
        </p:txBody>
      </p:sp>
    </p:spTree>
    <p:extLst>
      <p:ext uri="{BB962C8B-B14F-4D97-AF65-F5344CB8AC3E}">
        <p14:creationId xmlns:p14="http://schemas.microsoft.com/office/powerpoint/2010/main" val="3906647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UNCOMMMON FOR CITY COUNCIL MEMBERS, PLANNING COMMISIONERS OR CITY STAFF TO RECEIVE 	input from the public and sometimes it is even from friends, family or neighbors. </a:t>
            </a:r>
          </a:p>
          <a:p>
            <a:endParaRPr lang="en-US" dirty="0"/>
          </a:p>
          <a:p>
            <a:r>
              <a:rPr lang="en-US" dirty="0"/>
              <a:t>Out of the hands.  Planned Unit Developments – </a:t>
            </a:r>
            <a:r>
              <a:rPr lang="en-US" dirty="0" err="1"/>
              <a:t>Comphensive</a:t>
            </a:r>
            <a:r>
              <a:rPr lang="en-US" dirty="0"/>
              <a:t> Plan Ex </a:t>
            </a:r>
            <a:r>
              <a:rPr lang="en-US" dirty="0" err="1"/>
              <a:t>parte</a:t>
            </a:r>
            <a:r>
              <a:rPr lang="en-US" dirty="0"/>
              <a:t> </a:t>
            </a:r>
            <a:r>
              <a:rPr lang="en-US" dirty="0" err="1"/>
              <a:t>converstions</a:t>
            </a:r>
            <a:r>
              <a:rPr lang="en-US" dirty="0"/>
              <a:t>.</a:t>
            </a:r>
          </a:p>
        </p:txBody>
      </p:sp>
      <p:sp>
        <p:nvSpPr>
          <p:cNvPr id="4" name="Slide Number Placeholder 3"/>
          <p:cNvSpPr>
            <a:spLocks noGrp="1"/>
          </p:cNvSpPr>
          <p:nvPr>
            <p:ph type="sldNum" sz="quarter" idx="5"/>
          </p:nvPr>
        </p:nvSpPr>
        <p:spPr/>
        <p:txBody>
          <a:bodyPr/>
          <a:lstStyle/>
          <a:p>
            <a:fld id="{2F937A20-946F-4FE9-9157-769BA906E7B5}" type="slidenum">
              <a:rPr lang="en-US" smtClean="0"/>
              <a:t>3</a:t>
            </a:fld>
            <a:endParaRPr lang="en-US" dirty="0"/>
          </a:p>
        </p:txBody>
      </p:sp>
    </p:spTree>
    <p:extLst>
      <p:ext uri="{BB962C8B-B14F-4D97-AF65-F5344CB8AC3E}">
        <p14:creationId xmlns:p14="http://schemas.microsoft.com/office/powerpoint/2010/main" val="325329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Times New Roman" panose="02020603050405020304" pitchFamily="18" charset="0"/>
              </a:rPr>
              <a:t>Vesting regulations for land use permit applications are relatively complex and have been formed and amended by state law and court decisions over the last several decades. Vesting regulations have been shaped by the legislature and a series of land use court cases over time.  </a:t>
            </a:r>
            <a:endParaRPr lang="en-US" sz="1800" dirty="0">
              <a:latin typeface="Times New Roman" panose="02020603050405020304" pitchFamily="18" charset="0"/>
              <a:ea typeface="Times New Roman" panose="02020603050405020304" pitchFamily="18" charset="0"/>
            </a:endParaRPr>
          </a:p>
          <a:p>
            <a:r>
              <a:rPr lang="en-US" sz="1800" dirty="0">
                <a:latin typeface="Arial" panose="020B0604020202020204" pitchFamily="34" charset="0"/>
                <a:ea typeface="Times New Roman" panose="02020603050405020304" pitchFamily="18" charset="0"/>
              </a:rPr>
              <a:t>State law governs the vesting of some permit applications (specifically building permit and subdivision applications. Court decisions over time have focused on other types of permit applications resulting in various vesting rights depending on the type of permit and the type of regulations subject to vesting. These court decisions confer what is called “common law vesting” for some permits.</a:t>
            </a:r>
          </a:p>
          <a:p>
            <a:endParaRPr lang="en-US" sz="1800" dirty="0">
              <a:latin typeface="Times New Roman" panose="02020603050405020304" pitchFamily="18" charset="0"/>
              <a:ea typeface="Times New Roman" panose="02020603050405020304" pitchFamily="18" charset="0"/>
            </a:endParaRPr>
          </a:p>
          <a:p>
            <a:r>
              <a:rPr lang="en-US" sz="1800" dirty="0">
                <a:latin typeface="Times New Roman" panose="02020603050405020304" pitchFamily="18" charset="0"/>
                <a:ea typeface="Times New Roman" panose="02020603050405020304" pitchFamily="18" charset="0"/>
              </a:rPr>
              <a:t>Addressed in a court decision, or City can provide its own vesting regulations. We can’t more restrictive as more as timelines. Provide additional extensions over and beyond. </a:t>
            </a:r>
          </a:p>
          <a:p>
            <a:endParaRPr lang="en-US" dirty="0"/>
          </a:p>
        </p:txBody>
      </p:sp>
      <p:sp>
        <p:nvSpPr>
          <p:cNvPr id="4" name="Slide Number Placeholder 3"/>
          <p:cNvSpPr>
            <a:spLocks noGrp="1"/>
          </p:cNvSpPr>
          <p:nvPr>
            <p:ph type="sldNum" sz="quarter" idx="5"/>
          </p:nvPr>
        </p:nvSpPr>
        <p:spPr/>
        <p:txBody>
          <a:bodyPr/>
          <a:lstStyle/>
          <a:p>
            <a:fld id="{2F937A20-946F-4FE9-9157-769BA906E7B5}" type="slidenum">
              <a:rPr lang="en-US" smtClean="0"/>
              <a:t>4</a:t>
            </a:fld>
            <a:endParaRPr lang="en-US" dirty="0"/>
          </a:p>
        </p:txBody>
      </p:sp>
    </p:spTree>
    <p:extLst>
      <p:ext uri="{BB962C8B-B14F-4D97-AF65-F5344CB8AC3E}">
        <p14:creationId xmlns:p14="http://schemas.microsoft.com/office/powerpoint/2010/main" val="395761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Times New Roman" panose="02020603050405020304" pitchFamily="18" charset="0"/>
              </a:rPr>
              <a:t>Statutory vested rights (meaning rights granted by the legislature in statute) in Washington State apply to building permits, subdivisions, and development agreements. Ferndale provides vested rights to building permits, subdivisions and short plats, binding site plans, planned unit developments, conditional use permits, and shoreline development permits. Except under limited circumstances, no other land use or environmental permits, or licenses have vested rights under State law, common law, or in Ferndale.</a:t>
            </a:r>
          </a:p>
          <a:p>
            <a:endParaRPr lang="en-US" sz="1800" dirty="0">
              <a:latin typeface="Arial" panose="020B0604020202020204" pitchFamily="34" charset="0"/>
              <a:ea typeface="Times New Roman" panose="02020603050405020304" pitchFamily="18" charset="0"/>
            </a:endParaRPr>
          </a:p>
          <a:p>
            <a:r>
              <a:rPr lang="en-US" sz="1800" dirty="0">
                <a:latin typeface="Arial" panose="020B0604020202020204" pitchFamily="34" charset="0"/>
                <a:ea typeface="Times New Roman" panose="02020603050405020304" pitchFamily="18" charset="0"/>
              </a:rPr>
              <a:t>Code section</a:t>
            </a:r>
          </a:p>
          <a:p>
            <a:endParaRPr lang="en-US" sz="18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937A20-946F-4FE9-9157-769BA906E7B5}" type="slidenum">
              <a:rPr lang="en-US" smtClean="0"/>
              <a:t>5</a:t>
            </a:fld>
            <a:endParaRPr lang="en-US" dirty="0"/>
          </a:p>
        </p:txBody>
      </p:sp>
    </p:spTree>
    <p:extLst>
      <p:ext uri="{BB962C8B-B14F-4D97-AF65-F5344CB8AC3E}">
        <p14:creationId xmlns:p14="http://schemas.microsoft.com/office/powerpoint/2010/main" val="1379919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Times New Roman" panose="02020603050405020304" pitchFamily="18" charset="0"/>
              </a:rPr>
              <a:t>In nearly all cases, the notion of a “complete application” is a basic starting point for the vesting discussion.  For an application to be complete, it must contain an application for a project permit which meets the procedural submission requirements of the City </a:t>
            </a:r>
            <a:r>
              <a:rPr lang="en-US" sz="1800" i="1" dirty="0">
                <a:latin typeface="Arial" panose="020B0604020202020204" pitchFamily="34" charset="0"/>
                <a:ea typeface="Times New Roman" panose="02020603050405020304" pitchFamily="18" charset="0"/>
              </a:rPr>
              <a:t>and </a:t>
            </a:r>
            <a:r>
              <a:rPr lang="en-US" sz="1800" dirty="0">
                <a:latin typeface="Arial" panose="020B0604020202020204" pitchFamily="34" charset="0"/>
                <a:ea typeface="Times New Roman" panose="02020603050405020304" pitchFamily="18" charset="0"/>
              </a:rPr>
              <a:t>is sufficient for continued processing, even though additional information may be required or project modifications may subsequently occur. The application should also include all elements as required by the Ferndale Municipal Code.  The information is required to be provided to be deemed complete, but it is not required to be “accurate” or “consistent” with regulations for the purposes of vesting. For example, if an applicant submitted a “Site Plan” that is difficult (or impossible) to read or is missing multiple site plan features such as the north arrow, scaled setbacks, the building outline, parking, utility tie in locations etc., staff must still consider this a complete submittal for vesting purposes. Staff can request a new site plan be provided to proceed with review.  Similarly, an applicant may be able to significantly change the site plan themselves after submittal, while still retaining vested rights.   </a:t>
            </a:r>
            <a:endParaRPr lang="en-US" sz="1800" dirty="0">
              <a:latin typeface="Times New Roman" panose="02020603050405020304" pitchFamily="18" charset="0"/>
              <a:ea typeface="Times New Roman" panose="02020603050405020304" pitchFamily="18" charset="0"/>
            </a:endParaRPr>
          </a:p>
          <a:p>
            <a:r>
              <a:rPr lang="en-US" sz="1800" dirty="0">
                <a:latin typeface="Times New Roman" panose="02020603050405020304" pitchFamily="18" charset="0"/>
                <a:ea typeface="Times New Roman" panose="02020603050405020304" pitchFamily="18" charset="0"/>
              </a:rPr>
              <a:t>See FMC 14.03.030 for the complete definition of a “Complete Application.” </a:t>
            </a:r>
          </a:p>
        </p:txBody>
      </p:sp>
      <p:sp>
        <p:nvSpPr>
          <p:cNvPr id="4" name="Slide Number Placeholder 3"/>
          <p:cNvSpPr>
            <a:spLocks noGrp="1"/>
          </p:cNvSpPr>
          <p:nvPr>
            <p:ph type="sldNum" sz="quarter" idx="5"/>
          </p:nvPr>
        </p:nvSpPr>
        <p:spPr/>
        <p:txBody>
          <a:bodyPr/>
          <a:lstStyle/>
          <a:p>
            <a:fld id="{2F937A20-946F-4FE9-9157-769BA906E7B5}" type="slidenum">
              <a:rPr lang="en-US" smtClean="0"/>
              <a:t>6</a:t>
            </a:fld>
            <a:endParaRPr lang="en-US" dirty="0"/>
          </a:p>
        </p:txBody>
      </p:sp>
    </p:spTree>
    <p:extLst>
      <p:ext uri="{BB962C8B-B14F-4D97-AF65-F5344CB8AC3E}">
        <p14:creationId xmlns:p14="http://schemas.microsoft.com/office/powerpoint/2010/main" val="3479753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Times New Roman" panose="02020603050405020304" pitchFamily="18" charset="0"/>
              </a:rPr>
              <a:t>Applicants who submit completed applications (subdivisions, building permits and development agreements) are considered “vested” with the current zoning and land use regulations in place at the time of the complete application. The City cannot require applicants to comply with new regulations that were not in place at the time of vesting. </a:t>
            </a:r>
            <a:endParaRPr lang="en-US" sz="1800" dirty="0">
              <a:latin typeface="Times New Roman" panose="02020603050405020304" pitchFamily="18" charset="0"/>
              <a:ea typeface="Times New Roman" panose="02020603050405020304" pitchFamily="18" charset="0"/>
            </a:endParaRPr>
          </a:p>
          <a:p>
            <a:r>
              <a:rPr lang="en-US" sz="1800" dirty="0">
                <a:latin typeface="Times New Roman" panose="02020603050405020304" pitchFamily="18" charset="0"/>
                <a:ea typeface="Times New Roman" panose="02020603050405020304" pitchFamily="18" charset="0"/>
              </a:rPr>
              <a:t>Development agreements are not common in Ferndale and apply to unique circumstances related to development proposals such as a site-specific requirement to allow a rezone or specific conditions related to a project such as the Catalyst projects.</a:t>
            </a:r>
          </a:p>
          <a:p>
            <a:endParaRPr lang="en-US" dirty="0"/>
          </a:p>
          <a:p>
            <a:r>
              <a:rPr lang="en-US" sz="1800" dirty="0">
                <a:latin typeface="Arial" panose="020B060402020202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r>
              <a:rPr lang="en-US" sz="1800" dirty="0">
                <a:latin typeface="Arial" panose="020B0604020202020204" pitchFamily="34" charset="0"/>
                <a:ea typeface="Times New Roman" panose="02020603050405020304" pitchFamily="18" charset="0"/>
              </a:rPr>
              <a:t>For example, the City recently modified its multifamily zones and regulations to require that the site and building design meet more elevated design standards in the zone. If the applicant submitted a completed land use application before those regulations were adopted, the City could not then require those elevated design regulations for the project submitted (and deemed complete) under an original zoning code. This benefit cannot go “both ways,” however, meaning, the applicant cannot selectively choose which code to be vested under. This timing of which code applies to the project is simply and only determined by a complete application. </a:t>
            </a: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F937A20-946F-4FE9-9157-769BA906E7B5}" type="slidenum">
              <a:rPr lang="en-US" smtClean="0"/>
              <a:t>8</a:t>
            </a:fld>
            <a:endParaRPr lang="en-US" dirty="0"/>
          </a:p>
        </p:txBody>
      </p:sp>
    </p:spTree>
    <p:extLst>
      <p:ext uri="{BB962C8B-B14F-4D97-AF65-F5344CB8AC3E}">
        <p14:creationId xmlns:p14="http://schemas.microsoft.com/office/powerpoint/2010/main" val="230771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Times New Roman" panose="02020603050405020304" pitchFamily="18" charset="0"/>
              </a:rPr>
              <a:t>Applicants must also keep the permit “active” and not allow it to expire. The building permit expiration timing is 180-days of inactivity during the application procedure or during inspection of the structure in the field. The City’s land use application expiration timelines vary.  Once an application has expired, all vested rights are lost.  </a:t>
            </a:r>
            <a:endParaRPr lang="en-US" sz="1800" dirty="0">
              <a:latin typeface="Times New Roman" panose="02020603050405020304" pitchFamily="18" charset="0"/>
              <a:ea typeface="Times New Roman" panose="02020603050405020304" pitchFamily="18" charset="0"/>
            </a:endParaRPr>
          </a:p>
          <a:p>
            <a:r>
              <a:rPr lang="en-US" sz="1800" dirty="0">
                <a:latin typeface="Arial" panose="020B060402020202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r>
              <a:rPr lang="en-US" sz="1800" dirty="0">
                <a:latin typeface="Arial" panose="020B0604020202020204" pitchFamily="34" charset="0"/>
                <a:ea typeface="Times New Roman" panose="02020603050405020304" pitchFamily="18" charset="0"/>
              </a:rPr>
              <a:t>The City’s regulations (consistent with state law in RCW 58.17.170) currently protect subdivisions from land use changes for a period of five years after approval (preliminary or final), with the potential for a two-year extension.  Infrastructure (with exception to stormwater) may also be considered protected during this five to seven-year construction period, provided that the infrastructure (with the exception of stormwater) was originally designed to support proposed development.  However, following the conclusion of the five to seven-year construction period, vesting protections will lapse. Once vesting protections lapse, legally subdivided lots (recorded in a final plat) will still be considered legal lots of record; however, any development on those lots will then be subject to current regulations.  </a:t>
            </a:r>
            <a:endParaRPr lang="en-US" sz="1800" dirty="0">
              <a:latin typeface="Times New Roman" panose="02020603050405020304" pitchFamily="18" charset="0"/>
              <a:ea typeface="Times New Roman" panose="02020603050405020304" pitchFamily="18" charset="0"/>
            </a:endParaRPr>
          </a:p>
          <a:p>
            <a:r>
              <a:rPr lang="en-US" sz="1800" dirty="0">
                <a:latin typeface="Times New Roman" panose="02020603050405020304" pitchFamily="18" charset="0"/>
                <a:ea typeface="Times New Roman" panose="02020603050405020304" pitchFamily="18" charset="0"/>
              </a:rPr>
              <a:t>Stormwater regulations and certain other environmental regulations are not considered a “land use action,” and are therefore not subject to vesting, based on a X decision.  The relatively recent decision, which tended to diverge from the common practice in many jurisdictions of considering the entirety of regulations that would apply to development as “land use regulations,” illustrates the extent to which the concept of vesting in Washington State continues to evolve.  </a:t>
            </a:r>
          </a:p>
          <a:p>
            <a:endParaRPr lang="en-US" dirty="0"/>
          </a:p>
        </p:txBody>
      </p:sp>
      <p:sp>
        <p:nvSpPr>
          <p:cNvPr id="4" name="Slide Number Placeholder 3"/>
          <p:cNvSpPr>
            <a:spLocks noGrp="1"/>
          </p:cNvSpPr>
          <p:nvPr>
            <p:ph type="sldNum" sz="quarter" idx="5"/>
          </p:nvPr>
        </p:nvSpPr>
        <p:spPr/>
        <p:txBody>
          <a:bodyPr/>
          <a:lstStyle/>
          <a:p>
            <a:fld id="{2F937A20-946F-4FE9-9157-769BA906E7B5}" type="slidenum">
              <a:rPr lang="en-US" smtClean="0"/>
              <a:t>9</a:t>
            </a:fld>
            <a:endParaRPr lang="en-US" dirty="0"/>
          </a:p>
        </p:txBody>
      </p:sp>
    </p:spTree>
    <p:extLst>
      <p:ext uri="{BB962C8B-B14F-4D97-AF65-F5344CB8AC3E}">
        <p14:creationId xmlns:p14="http://schemas.microsoft.com/office/powerpoint/2010/main" val="1461367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Arial" panose="020B0604020202020204" pitchFamily="34" charset="0"/>
                <a:ea typeface="Times New Roman" panose="02020603050405020304" pitchFamily="18" charset="0"/>
              </a:rPr>
              <a:t>For example, if a residential or commercial subdivision, together with installed infrastructure, roadways, water mains, sewer mains, utility stub outs and storm water ponds, vaults or bioswales (</a:t>
            </a:r>
            <a:r>
              <a:rPr lang="en-US" sz="1800" dirty="0" err="1">
                <a:latin typeface="Arial" panose="020B0604020202020204" pitchFamily="34" charset="0"/>
                <a:ea typeface="Times New Roman" panose="02020603050405020304" pitchFamily="18" charset="0"/>
              </a:rPr>
              <a:t>etc</a:t>
            </a:r>
            <a:r>
              <a:rPr lang="en-US" sz="1800" dirty="0">
                <a:latin typeface="Arial" panose="020B0604020202020204" pitchFamily="34" charset="0"/>
                <a:ea typeface="Times New Roman" panose="02020603050405020304" pitchFamily="18" charset="0"/>
              </a:rPr>
              <a:t>) meeting all current requirements is given final approval in 2015, the proponents will have five years (with a possible two year extension) to achieve build out of all lots (for all infrastructure, with the exception of stormwater infrastructure).  During that time, the City will not require that the (road, water, and sewer) infrastructure be reconfigured to meet updated utility standards, even if the standards change. The City also cannot amend the zoning to exclude the previously intended uses.  However, after the conclusion of this five to seven-year period, all future development shall be required to meet requirements of the current code(s) at that time, including environmental regulations like shoreline and critical areas regulations.  Land uses constructed prior to a zoning change will generally be considered legal non-conforming uses and will be generally protected as long as the use is not abandoned.   </a:t>
            </a: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F937A20-946F-4FE9-9157-769BA906E7B5}" type="slidenum">
              <a:rPr lang="en-US" smtClean="0"/>
              <a:t>10</a:t>
            </a:fld>
            <a:endParaRPr lang="en-US" dirty="0"/>
          </a:p>
        </p:txBody>
      </p:sp>
    </p:spTree>
    <p:extLst>
      <p:ext uri="{BB962C8B-B14F-4D97-AF65-F5344CB8AC3E}">
        <p14:creationId xmlns:p14="http://schemas.microsoft.com/office/powerpoint/2010/main" val="3759960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19745A9D-2034-43A0-8CC4-56A06FE630E6}" type="datetime1">
              <a:rPr lang="en-US" smtClean="0"/>
              <a:t>10/5/2020</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9CFF6F-0C74-4A13-B58B-0388B11F7BDF}" type="datetime1">
              <a:rPr lang="en-US" smtClean="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F47B6B-C82D-452C-9AF5-AE113117096C}" type="datetime1">
              <a:rPr lang="en-US" smtClean="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4BADD5-4D46-4D60-8999-54D1907EC62B}" type="datetime1">
              <a:rPr lang="en-US" smtClean="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A8AF52-A35B-49D6-9AAE-59CF99BF4750}" type="datetime1">
              <a:rPr lang="en-US" smtClean="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1FB979-2F5C-40FA-A13F-B6A00A8AA685}" type="datetime1">
              <a:rPr lang="en-US" smtClean="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DA4F0F-ADD7-41EA-8DC2-2E2A3502B34E}" type="datetime1">
              <a:rPr lang="en-US" smtClean="0"/>
              <a:t>10/5/2020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CAA22-1073-4951-A48E-333A90A082F4}" type="datetime1">
              <a:rPr lang="en-US" smtClean="0"/>
              <a:t>10/5/2020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11681-0DF0-4920-8B35-57C3BE1FE277}" type="datetime1">
              <a:rPr lang="en-US" smtClean="0"/>
              <a:t>10/5/2020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08602C64-F8A6-4C16-A190-2317293DBE5C}" type="datetime1">
              <a:rPr lang="en-US" smtClean="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F90C348E-FFE0-4E6D-ADF6-D74F6D9755A2}" type="datetime1">
              <a:rPr lang="en-US" smtClean="0"/>
              <a:t>10/5/2020</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F20994C-E75A-463D-B1FB-9A4B00C17887}" type="datetime1">
              <a:rPr lang="en-US" smtClean="0"/>
              <a:t>10/5/2020</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E50961-0F1B-484C-85BC-4BD16B9FF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3">
            <a:alphaModFix amt="40000"/>
          </a:blip>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603504" y="770467"/>
            <a:ext cx="10782300" cy="3352800"/>
          </a:xfrm>
        </p:spPr>
        <p:txBody>
          <a:bodyPr>
            <a:normAutofit/>
          </a:bodyPr>
          <a:lstStyle/>
          <a:p>
            <a:r>
              <a:rPr lang="en-US" dirty="0">
                <a:solidFill>
                  <a:schemeClr val="tx1"/>
                </a:solidFill>
              </a:rPr>
              <a:t>VESTING</a:t>
            </a: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667512" y="4206876"/>
            <a:ext cx="9228201" cy="1645920"/>
          </a:xfrm>
        </p:spPr>
        <p:txBody>
          <a:bodyPr>
            <a:normAutofit lnSpcReduction="10000"/>
          </a:bodyPr>
          <a:lstStyle/>
          <a:p>
            <a:r>
              <a:rPr lang="en-US" dirty="0">
                <a:solidFill>
                  <a:schemeClr val="tx1"/>
                </a:solidFill>
              </a:rPr>
              <a:t>OCTOBER 5, 2020</a:t>
            </a:r>
          </a:p>
          <a:p>
            <a:r>
              <a:rPr lang="en-US" dirty="0">
                <a:solidFill>
                  <a:schemeClr val="tx1"/>
                </a:solidFill>
              </a:rPr>
              <a:t>CITY OF FERNDALE</a:t>
            </a:r>
          </a:p>
          <a:p>
            <a:r>
              <a:rPr lang="en-US" dirty="0">
                <a:solidFill>
                  <a:schemeClr val="tx1"/>
                </a:solidFill>
              </a:rPr>
              <a:t>CITY COUNCIL MEETING</a:t>
            </a:r>
          </a:p>
        </p:txBody>
      </p:sp>
      <p:pic>
        <p:nvPicPr>
          <p:cNvPr id="5122" name="Picture 2" descr="Utility Billing | City of Ferndale">
            <a:extLst>
              <a:ext uri="{FF2B5EF4-FFF2-40B4-BE49-F238E27FC236}">
                <a16:creationId xmlns:a16="http://schemas.microsoft.com/office/drawing/2014/main" id="{3DC694D3-BAB9-4073-8FB1-73F2A5521406}"/>
              </a:ext>
            </a:extLst>
          </p:cNvPr>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895713" y="137160"/>
            <a:ext cx="1996440" cy="199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34757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70FB-4849-4FD8-BC86-40A047BC0181}"/>
              </a:ext>
            </a:extLst>
          </p:cNvPr>
          <p:cNvSpPr>
            <a:spLocks noGrp="1"/>
          </p:cNvSpPr>
          <p:nvPr>
            <p:ph type="title"/>
          </p:nvPr>
        </p:nvSpPr>
        <p:spPr/>
        <p:txBody>
          <a:bodyPr/>
          <a:lstStyle/>
          <a:p>
            <a:r>
              <a:rPr lang="en-US" dirty="0"/>
              <a:t>VESTING – HOW DOES IT WORK?</a:t>
            </a:r>
          </a:p>
        </p:txBody>
      </p:sp>
      <p:sp>
        <p:nvSpPr>
          <p:cNvPr id="3" name="Content Placeholder 2">
            <a:extLst>
              <a:ext uri="{FF2B5EF4-FFF2-40B4-BE49-F238E27FC236}">
                <a16:creationId xmlns:a16="http://schemas.microsoft.com/office/drawing/2014/main" id="{5764FE6A-AF17-4336-8116-D25D2BD513FC}"/>
              </a:ext>
            </a:extLst>
          </p:cNvPr>
          <p:cNvSpPr>
            <a:spLocks noGrp="1"/>
          </p:cNvSpPr>
          <p:nvPr>
            <p:ph idx="1"/>
          </p:nvPr>
        </p:nvSpPr>
        <p:spPr/>
        <p:txBody>
          <a:bodyPr/>
          <a:lstStyle/>
          <a:p>
            <a:r>
              <a:rPr lang="en-US" dirty="0"/>
              <a:t>KEEPING A PERMIT ACTIVE – A SUBDIVISION SCENARIO</a:t>
            </a:r>
          </a:p>
        </p:txBody>
      </p:sp>
      <p:pic>
        <p:nvPicPr>
          <p:cNvPr id="6" name="Picture 5">
            <a:extLst>
              <a:ext uri="{FF2B5EF4-FFF2-40B4-BE49-F238E27FC236}">
                <a16:creationId xmlns:a16="http://schemas.microsoft.com/office/drawing/2014/main" id="{9448C2D6-D9D4-4447-8C3B-02996C673381}"/>
              </a:ext>
            </a:extLst>
          </p:cNvPr>
          <p:cNvPicPr>
            <a:picLocks noChangeAspect="1"/>
          </p:cNvPicPr>
          <p:nvPr/>
        </p:nvPicPr>
        <p:blipFill>
          <a:blip r:embed="rId3"/>
          <a:stretch>
            <a:fillRect/>
          </a:stretch>
        </p:blipFill>
        <p:spPr>
          <a:xfrm>
            <a:off x="3354747" y="2453640"/>
            <a:ext cx="4207194" cy="4200820"/>
          </a:xfrm>
          <a:prstGeom prst="rect">
            <a:avLst/>
          </a:prstGeom>
        </p:spPr>
      </p:pic>
      <p:sp>
        <p:nvSpPr>
          <p:cNvPr id="10" name="TextBox 9">
            <a:extLst>
              <a:ext uri="{FF2B5EF4-FFF2-40B4-BE49-F238E27FC236}">
                <a16:creationId xmlns:a16="http://schemas.microsoft.com/office/drawing/2014/main" id="{5F8DFA52-BC47-4ACA-85AF-F734E3F77EA8}"/>
              </a:ext>
            </a:extLst>
          </p:cNvPr>
          <p:cNvSpPr txBox="1"/>
          <p:nvPr/>
        </p:nvSpPr>
        <p:spPr>
          <a:xfrm>
            <a:off x="1153191" y="3085976"/>
            <a:ext cx="2148840" cy="2031325"/>
          </a:xfrm>
          <a:prstGeom prst="rect">
            <a:avLst/>
          </a:prstGeom>
          <a:noFill/>
          <a:ln w="76200">
            <a:solidFill>
              <a:schemeClr val="tx1"/>
            </a:solidFill>
          </a:ln>
        </p:spPr>
        <p:txBody>
          <a:bodyPr wrap="square" rtlCol="0">
            <a:spAutoFit/>
          </a:bodyPr>
          <a:lstStyle/>
          <a:p>
            <a:r>
              <a:rPr lang="en-US" dirty="0"/>
              <a:t>PRELIMINARY PLAT APPROVAL:</a:t>
            </a:r>
            <a:br>
              <a:rPr lang="en-US" dirty="0"/>
            </a:br>
            <a:r>
              <a:rPr lang="en-US" dirty="0"/>
              <a:t>NOTICE OF DECISION</a:t>
            </a:r>
          </a:p>
          <a:p>
            <a:endParaRPr lang="en-US" dirty="0"/>
          </a:p>
          <a:p>
            <a:endParaRPr lang="en-US" dirty="0"/>
          </a:p>
          <a:p>
            <a:r>
              <a:rPr lang="en-US" dirty="0"/>
              <a:t>ON DECEMBER 11, 2015</a:t>
            </a:r>
          </a:p>
        </p:txBody>
      </p:sp>
      <p:pic>
        <p:nvPicPr>
          <p:cNvPr id="12" name="Content Placeholder 4" descr="An aerial view of a road&#10;&#10;Description automatically generated">
            <a:extLst>
              <a:ext uri="{FF2B5EF4-FFF2-40B4-BE49-F238E27FC236}">
                <a16:creationId xmlns:a16="http://schemas.microsoft.com/office/drawing/2014/main" id="{E6014DDB-2F1D-4D67-AD75-5415C63386F5}"/>
              </a:ext>
            </a:extLst>
          </p:cNvPr>
          <p:cNvPicPr>
            <a:picLocks noChangeAspect="1"/>
          </p:cNvPicPr>
          <p:nvPr/>
        </p:nvPicPr>
        <p:blipFill rotWithShape="1">
          <a:blip r:embed="rId4">
            <a:extLst>
              <a:ext uri="{28A0092B-C50C-407E-A947-70E740481C1C}">
                <a14:useLocalDpi xmlns:a14="http://schemas.microsoft.com/office/drawing/2010/main" val="0"/>
              </a:ext>
            </a:extLst>
          </a:blip>
          <a:srcRect t="14461" b="969"/>
          <a:stretch/>
        </p:blipFill>
        <p:spPr>
          <a:xfrm>
            <a:off x="7643190" y="3085976"/>
            <a:ext cx="4292258" cy="2574278"/>
          </a:xfrm>
          <a:prstGeom prst="rect">
            <a:avLst/>
          </a:prstGeom>
        </p:spPr>
      </p:pic>
    </p:spTree>
    <p:extLst>
      <p:ext uri="{BB962C8B-B14F-4D97-AF65-F5344CB8AC3E}">
        <p14:creationId xmlns:p14="http://schemas.microsoft.com/office/powerpoint/2010/main" val="1525043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A25E6EF-8D8E-46A8-8754-D952B632D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960" y="2867660"/>
            <a:ext cx="6797040" cy="3665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16C0E1-B28D-4235-AF24-4DFB4187AE1A}"/>
              </a:ext>
            </a:extLst>
          </p:cNvPr>
          <p:cNvSpPr>
            <a:spLocks noGrp="1"/>
          </p:cNvSpPr>
          <p:nvPr>
            <p:ph type="title"/>
          </p:nvPr>
        </p:nvSpPr>
        <p:spPr/>
        <p:txBody>
          <a:bodyPr>
            <a:normAutofit/>
          </a:bodyPr>
          <a:lstStyle/>
          <a:p>
            <a:r>
              <a:rPr lang="en-US" sz="4800" dirty="0"/>
              <a:t>VESTING – HOW DOES IT WORK?</a:t>
            </a:r>
          </a:p>
        </p:txBody>
      </p:sp>
      <p:sp>
        <p:nvSpPr>
          <p:cNvPr id="3" name="Content Placeholder 2">
            <a:extLst>
              <a:ext uri="{FF2B5EF4-FFF2-40B4-BE49-F238E27FC236}">
                <a16:creationId xmlns:a16="http://schemas.microsoft.com/office/drawing/2014/main" id="{64B92943-760B-4900-9F65-2262C962B8EB}"/>
              </a:ext>
            </a:extLst>
          </p:cNvPr>
          <p:cNvSpPr>
            <a:spLocks noGrp="1"/>
          </p:cNvSpPr>
          <p:nvPr>
            <p:ph idx="1"/>
          </p:nvPr>
        </p:nvSpPr>
        <p:spPr/>
        <p:txBody>
          <a:bodyPr/>
          <a:lstStyle/>
          <a:p>
            <a:r>
              <a:rPr lang="en-US" dirty="0"/>
              <a:t>STORMWATER REGULATIONS DO NOT VEST HOWEVER; THERE ARE “PROTECTED TIMELINES.” </a:t>
            </a:r>
          </a:p>
        </p:txBody>
      </p:sp>
    </p:spTree>
    <p:extLst>
      <p:ext uri="{BB962C8B-B14F-4D97-AF65-F5344CB8AC3E}">
        <p14:creationId xmlns:p14="http://schemas.microsoft.com/office/powerpoint/2010/main" val="940862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6C0E1-B28D-4235-AF24-4DFB4187AE1A}"/>
              </a:ext>
            </a:extLst>
          </p:cNvPr>
          <p:cNvSpPr>
            <a:spLocks noGrp="1"/>
          </p:cNvSpPr>
          <p:nvPr>
            <p:ph type="title"/>
          </p:nvPr>
        </p:nvSpPr>
        <p:spPr/>
        <p:txBody>
          <a:bodyPr>
            <a:normAutofit/>
          </a:bodyPr>
          <a:lstStyle/>
          <a:p>
            <a:r>
              <a:rPr lang="en-US" sz="4800" dirty="0"/>
              <a:t>VESTING – HOW DOES IT WORK?</a:t>
            </a:r>
          </a:p>
        </p:txBody>
      </p:sp>
      <p:sp>
        <p:nvSpPr>
          <p:cNvPr id="3" name="Content Placeholder 2">
            <a:extLst>
              <a:ext uri="{FF2B5EF4-FFF2-40B4-BE49-F238E27FC236}">
                <a16:creationId xmlns:a16="http://schemas.microsoft.com/office/drawing/2014/main" id="{64B92943-760B-4900-9F65-2262C962B8EB}"/>
              </a:ext>
            </a:extLst>
          </p:cNvPr>
          <p:cNvSpPr>
            <a:spLocks noGrp="1"/>
          </p:cNvSpPr>
          <p:nvPr>
            <p:ph idx="1"/>
          </p:nvPr>
        </p:nvSpPr>
        <p:spPr/>
        <p:txBody>
          <a:bodyPr/>
          <a:lstStyle/>
          <a:p>
            <a:r>
              <a:rPr lang="en-US" dirty="0"/>
              <a:t>CONNECTION AND IMPACT FEES DO NOT VEST</a:t>
            </a:r>
          </a:p>
        </p:txBody>
      </p:sp>
      <p:pic>
        <p:nvPicPr>
          <p:cNvPr id="5" name="Graphic 4" descr="Money">
            <a:extLst>
              <a:ext uri="{FF2B5EF4-FFF2-40B4-BE49-F238E27FC236}">
                <a16:creationId xmlns:a16="http://schemas.microsoft.com/office/drawing/2014/main" id="{D0133CD3-3918-4D55-9C83-936AA5AE02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7520" y="2181225"/>
            <a:ext cx="3596640" cy="3596640"/>
          </a:xfrm>
          <a:prstGeom prst="rect">
            <a:avLst/>
          </a:prstGeom>
        </p:spPr>
      </p:pic>
    </p:spTree>
    <p:extLst>
      <p:ext uri="{BB962C8B-B14F-4D97-AF65-F5344CB8AC3E}">
        <p14:creationId xmlns:p14="http://schemas.microsoft.com/office/powerpoint/2010/main" val="589701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6C0E1-B28D-4235-AF24-4DFB4187AE1A}"/>
              </a:ext>
            </a:extLst>
          </p:cNvPr>
          <p:cNvSpPr>
            <a:spLocks noGrp="1"/>
          </p:cNvSpPr>
          <p:nvPr>
            <p:ph type="title"/>
          </p:nvPr>
        </p:nvSpPr>
        <p:spPr/>
        <p:txBody>
          <a:bodyPr>
            <a:normAutofit/>
          </a:bodyPr>
          <a:lstStyle/>
          <a:p>
            <a:r>
              <a:rPr lang="en-US" sz="4800" dirty="0"/>
              <a:t>VESTING – WHY IS VESTING IMPORTANT?</a:t>
            </a:r>
          </a:p>
        </p:txBody>
      </p:sp>
      <p:sp>
        <p:nvSpPr>
          <p:cNvPr id="3" name="Content Placeholder 2">
            <a:extLst>
              <a:ext uri="{FF2B5EF4-FFF2-40B4-BE49-F238E27FC236}">
                <a16:creationId xmlns:a16="http://schemas.microsoft.com/office/drawing/2014/main" id="{64B92943-760B-4900-9F65-2262C962B8EB}"/>
              </a:ext>
            </a:extLst>
          </p:cNvPr>
          <p:cNvSpPr>
            <a:spLocks noGrp="1"/>
          </p:cNvSpPr>
          <p:nvPr>
            <p:ph idx="1"/>
          </p:nvPr>
        </p:nvSpPr>
        <p:spPr/>
        <p:txBody>
          <a:bodyPr/>
          <a:lstStyle/>
          <a:p>
            <a:r>
              <a:rPr lang="en-US" dirty="0"/>
              <a:t>PROTECTION FOR APPLICANTS</a:t>
            </a:r>
          </a:p>
        </p:txBody>
      </p:sp>
      <p:pic>
        <p:nvPicPr>
          <p:cNvPr id="10242" name="Picture 2" descr="Moving the goalpost – Sgt Scholar">
            <a:extLst>
              <a:ext uri="{FF2B5EF4-FFF2-40B4-BE49-F238E27FC236}">
                <a16:creationId xmlns:a16="http://schemas.microsoft.com/office/drawing/2014/main" id="{57B7F97C-7470-4AA8-AA08-B80632D6A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559" y="2393130"/>
            <a:ext cx="5958840" cy="396533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C1A8803-44C9-4A99-A64D-7DB14254986E}"/>
              </a:ext>
            </a:extLst>
          </p:cNvPr>
          <p:cNvCxnSpPr>
            <a:cxnSpLocks/>
          </p:cNvCxnSpPr>
          <p:nvPr/>
        </p:nvCxnSpPr>
        <p:spPr>
          <a:xfrm>
            <a:off x="5516880" y="2303782"/>
            <a:ext cx="5297519" cy="40546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2AAD139-9FC9-4844-88C3-FF68A539F7F2}"/>
              </a:ext>
            </a:extLst>
          </p:cNvPr>
          <p:cNvCxnSpPr>
            <a:cxnSpLocks/>
          </p:cNvCxnSpPr>
          <p:nvPr/>
        </p:nvCxnSpPr>
        <p:spPr>
          <a:xfrm flipH="1">
            <a:off x="5090160" y="2011680"/>
            <a:ext cx="5440680" cy="45821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8161731-7EBD-4CA9-AED9-E1BFB53D688C}"/>
              </a:ext>
            </a:extLst>
          </p:cNvPr>
          <p:cNvSpPr txBox="1"/>
          <p:nvPr/>
        </p:nvSpPr>
        <p:spPr>
          <a:xfrm rot="1468078">
            <a:off x="1022937" y="4719188"/>
            <a:ext cx="2164080" cy="461665"/>
          </a:xfrm>
          <a:prstGeom prst="rect">
            <a:avLst/>
          </a:prstGeom>
          <a:noFill/>
        </p:spPr>
        <p:txBody>
          <a:bodyPr wrap="square" rtlCol="0">
            <a:spAutoFit/>
          </a:bodyPr>
          <a:lstStyle/>
          <a:p>
            <a:r>
              <a:rPr lang="en-US" sz="2400" b="1" dirty="0">
                <a:solidFill>
                  <a:schemeClr val="bg2">
                    <a:lumMod val="50000"/>
                  </a:schemeClr>
                </a:solidFill>
              </a:rPr>
              <a:t>PREDICTABILITY</a:t>
            </a:r>
          </a:p>
        </p:txBody>
      </p:sp>
      <p:sp>
        <p:nvSpPr>
          <p:cNvPr id="18" name="TextBox 17">
            <a:extLst>
              <a:ext uri="{FF2B5EF4-FFF2-40B4-BE49-F238E27FC236}">
                <a16:creationId xmlns:a16="http://schemas.microsoft.com/office/drawing/2014/main" id="{30583AC9-0C17-46DB-BAA6-A5E47A679FFE}"/>
              </a:ext>
            </a:extLst>
          </p:cNvPr>
          <p:cNvSpPr txBox="1"/>
          <p:nvPr/>
        </p:nvSpPr>
        <p:spPr>
          <a:xfrm rot="20284461">
            <a:off x="2103409" y="5946881"/>
            <a:ext cx="2164080" cy="461665"/>
          </a:xfrm>
          <a:prstGeom prst="rect">
            <a:avLst/>
          </a:prstGeom>
          <a:noFill/>
        </p:spPr>
        <p:txBody>
          <a:bodyPr wrap="square" rtlCol="0">
            <a:spAutoFit/>
          </a:bodyPr>
          <a:lstStyle/>
          <a:p>
            <a:r>
              <a:rPr lang="en-US" sz="2400" b="1" dirty="0">
                <a:solidFill>
                  <a:schemeClr val="bg2">
                    <a:lumMod val="50000"/>
                  </a:schemeClr>
                </a:solidFill>
              </a:rPr>
              <a:t>CERTAINTY</a:t>
            </a:r>
          </a:p>
        </p:txBody>
      </p:sp>
      <p:pic>
        <p:nvPicPr>
          <p:cNvPr id="25" name="Graphic 24" descr="Smiling face outline">
            <a:extLst>
              <a:ext uri="{FF2B5EF4-FFF2-40B4-BE49-F238E27FC236}">
                <a16:creationId xmlns:a16="http://schemas.microsoft.com/office/drawing/2014/main" id="{639AF231-CEAC-4E26-A3F1-8F787BE05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77208" y="5320665"/>
            <a:ext cx="914400" cy="914400"/>
          </a:xfrm>
          <a:prstGeom prst="rect">
            <a:avLst/>
          </a:prstGeom>
        </p:spPr>
      </p:pic>
    </p:spTree>
    <p:extLst>
      <p:ext uri="{BB962C8B-B14F-4D97-AF65-F5344CB8AC3E}">
        <p14:creationId xmlns:p14="http://schemas.microsoft.com/office/powerpoint/2010/main" val="2660498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6C0E1-B28D-4235-AF24-4DFB4187AE1A}"/>
              </a:ext>
            </a:extLst>
          </p:cNvPr>
          <p:cNvSpPr>
            <a:spLocks noGrp="1"/>
          </p:cNvSpPr>
          <p:nvPr>
            <p:ph type="title"/>
          </p:nvPr>
        </p:nvSpPr>
        <p:spPr/>
        <p:txBody>
          <a:bodyPr>
            <a:normAutofit/>
          </a:bodyPr>
          <a:lstStyle/>
          <a:p>
            <a:r>
              <a:rPr lang="en-US" sz="4800" dirty="0"/>
              <a:t>VESTING – WHY IS VESTING IMPORTANT?</a:t>
            </a:r>
          </a:p>
        </p:txBody>
      </p:sp>
      <p:sp>
        <p:nvSpPr>
          <p:cNvPr id="3" name="Content Placeholder 2">
            <a:extLst>
              <a:ext uri="{FF2B5EF4-FFF2-40B4-BE49-F238E27FC236}">
                <a16:creationId xmlns:a16="http://schemas.microsoft.com/office/drawing/2014/main" id="{64B92943-760B-4900-9F65-2262C962B8EB}"/>
              </a:ext>
            </a:extLst>
          </p:cNvPr>
          <p:cNvSpPr>
            <a:spLocks noGrp="1"/>
          </p:cNvSpPr>
          <p:nvPr>
            <p:ph idx="1"/>
          </p:nvPr>
        </p:nvSpPr>
        <p:spPr/>
        <p:txBody>
          <a:bodyPr/>
          <a:lstStyle/>
          <a:p>
            <a:r>
              <a:rPr lang="en-US" dirty="0"/>
              <a:t>PROTECTION FOR THE CITY</a:t>
            </a:r>
          </a:p>
        </p:txBody>
      </p:sp>
      <p:pic>
        <p:nvPicPr>
          <p:cNvPr id="11266" name="Picture 2">
            <a:extLst>
              <a:ext uri="{FF2B5EF4-FFF2-40B4-BE49-F238E27FC236}">
                <a16:creationId xmlns:a16="http://schemas.microsoft.com/office/drawing/2014/main" id="{4F1D00C5-3D78-4055-B9CA-A32E4B18D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5917" y="3030855"/>
            <a:ext cx="7655387" cy="306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431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3">
            <a:alphaModFix amt="40000"/>
          </a:blip>
          <a:srcRect t="7320" b="8411"/>
          <a:stretch/>
        </p:blipFill>
        <p:spPr>
          <a:xfrm>
            <a:off x="20" y="10"/>
            <a:ext cx="12191980" cy="6857990"/>
          </a:xfrm>
          <a:prstGeom prst="rect">
            <a:avLst/>
          </a:prstGeom>
          <a:solidFill>
            <a:schemeClr val="tx2"/>
          </a:solidFill>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603504" y="770467"/>
            <a:ext cx="10782300" cy="3352800"/>
          </a:xfrm>
        </p:spPr>
        <p:txBody>
          <a:bodyPr>
            <a:normAutofit/>
          </a:bodyPr>
          <a:lstStyle/>
          <a:p>
            <a:r>
              <a:rPr lang="en-US" dirty="0">
                <a:solidFill>
                  <a:schemeClr val="bg1"/>
                </a:solidFill>
              </a:rPr>
              <a:t>VESTING - SUMMARY</a:t>
            </a:r>
          </a:p>
        </p:txBody>
      </p:sp>
      <p:pic>
        <p:nvPicPr>
          <p:cNvPr id="5122" name="Picture 2" descr="Utility Billing | City of Ferndale">
            <a:extLst>
              <a:ext uri="{FF2B5EF4-FFF2-40B4-BE49-F238E27FC236}">
                <a16:creationId xmlns:a16="http://schemas.microsoft.com/office/drawing/2014/main" id="{3DC694D3-BAB9-4073-8FB1-73F2A5521406}"/>
              </a:ext>
            </a:extLst>
          </p:cNvPr>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895713" y="137160"/>
            <a:ext cx="1996440" cy="199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227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658198"/>
          </a:xfrm>
        </p:spPr>
        <p:txBody>
          <a:bodyPr>
            <a:normAutofit/>
          </a:bodyPr>
          <a:lstStyle/>
          <a:p>
            <a:r>
              <a:rPr lang="en-US" dirty="0"/>
              <a:t>PRESENTATION OVERVIEW</a:t>
            </a:r>
          </a:p>
        </p:txBody>
      </p:sp>
      <p:graphicFrame>
        <p:nvGraphicFramePr>
          <p:cNvPr id="10" name="Content Placeholder 2" descr="SmartArt graphic placeholder">
            <a:extLst>
              <a:ext uri="{FF2B5EF4-FFF2-40B4-BE49-F238E27FC236}">
                <a16:creationId xmlns:a16="http://schemas.microsoft.com/office/drawing/2014/main" id="{8983DDF0-E08C-48D9-9C6F-678021BE8951}"/>
              </a:ext>
            </a:extLst>
          </p:cNvPr>
          <p:cNvGraphicFramePr>
            <a:graphicFrameLocks noGrp="1"/>
          </p:cNvGraphicFramePr>
          <p:nvPr>
            <p:ph idx="1"/>
            <p:extLst>
              <p:ext uri="{D42A27DB-BD31-4B8C-83A1-F6EECF244321}">
                <p14:modId xmlns:p14="http://schemas.microsoft.com/office/powerpoint/2010/main" val="295073862"/>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9778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AF38-4DB5-4CE8-AA7A-2F8C256A1580}"/>
              </a:ext>
            </a:extLst>
          </p:cNvPr>
          <p:cNvSpPr>
            <a:spLocks noGrp="1"/>
          </p:cNvSpPr>
          <p:nvPr>
            <p:ph type="title"/>
          </p:nvPr>
        </p:nvSpPr>
        <p:spPr/>
        <p:txBody>
          <a:bodyPr>
            <a:normAutofit/>
          </a:bodyPr>
          <a:lstStyle/>
          <a:p>
            <a:r>
              <a:rPr lang="en-US" sz="4800" dirty="0"/>
              <a:t>VESTING – FERNDALE CONTINUES TO GROW</a:t>
            </a:r>
          </a:p>
        </p:txBody>
      </p:sp>
      <p:sp>
        <p:nvSpPr>
          <p:cNvPr id="3" name="Content Placeholder 2">
            <a:extLst>
              <a:ext uri="{FF2B5EF4-FFF2-40B4-BE49-F238E27FC236}">
                <a16:creationId xmlns:a16="http://schemas.microsoft.com/office/drawing/2014/main" id="{85B742ED-A9F8-4800-87A9-B41550C5CB42}"/>
              </a:ext>
            </a:extLst>
          </p:cNvPr>
          <p:cNvSpPr>
            <a:spLocks noGrp="1"/>
          </p:cNvSpPr>
          <p:nvPr>
            <p:ph idx="1"/>
          </p:nvPr>
        </p:nvSpPr>
        <p:spPr/>
        <p:txBody>
          <a:bodyPr/>
          <a:lstStyle/>
          <a:p>
            <a:r>
              <a:rPr lang="en-US"/>
              <a:t>CITY STAFF AND COUNCIL MEMBERS MAY EXPERIENCE FEEDBACK FROM THE PUBLIC. </a:t>
            </a:r>
            <a:endParaRPr lang="en-US" dirty="0"/>
          </a:p>
        </p:txBody>
      </p:sp>
      <p:pic>
        <p:nvPicPr>
          <p:cNvPr id="1026" name="Picture 2" descr="Public feedback demands clarity in Singapore's draft Cybersecurity Bill">
            <a:extLst>
              <a:ext uri="{FF2B5EF4-FFF2-40B4-BE49-F238E27FC236}">
                <a16:creationId xmlns:a16="http://schemas.microsoft.com/office/drawing/2014/main" id="{C19840B8-A9C3-4D18-8301-39138CEEDB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12" b="20725"/>
          <a:stretch/>
        </p:blipFill>
        <p:spPr bwMode="auto">
          <a:xfrm>
            <a:off x="4258627" y="4656445"/>
            <a:ext cx="3674745" cy="20685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olled House Blueprints And Construction Plans. Stock Photo, Picture And  Royalty Free Image. Image 38259134.">
            <a:extLst>
              <a:ext uri="{FF2B5EF4-FFF2-40B4-BE49-F238E27FC236}">
                <a16:creationId xmlns:a16="http://schemas.microsoft.com/office/drawing/2014/main" id="{A409ED4B-61AA-48BA-8545-4486E152B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73" y="2519197"/>
            <a:ext cx="3319462" cy="20176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D56E9B8-A8B0-4BB4-8293-9BCF201B5CA6}"/>
              </a:ext>
            </a:extLst>
          </p:cNvPr>
          <p:cNvPicPr>
            <a:picLocks noChangeAspect="1"/>
          </p:cNvPicPr>
          <p:nvPr/>
        </p:nvPicPr>
        <p:blipFill>
          <a:blip r:embed="rId5"/>
          <a:stretch>
            <a:fillRect/>
          </a:stretch>
        </p:blipFill>
        <p:spPr>
          <a:xfrm>
            <a:off x="4258627" y="2519197"/>
            <a:ext cx="3674745" cy="2068565"/>
          </a:xfrm>
          <a:prstGeom prst="rect">
            <a:avLst/>
          </a:prstGeom>
        </p:spPr>
      </p:pic>
      <p:pic>
        <p:nvPicPr>
          <p:cNvPr id="8" name="Picture 7">
            <a:extLst>
              <a:ext uri="{FF2B5EF4-FFF2-40B4-BE49-F238E27FC236}">
                <a16:creationId xmlns:a16="http://schemas.microsoft.com/office/drawing/2014/main" id="{CDABEE5F-2BBC-480F-9E07-A6299F56E161}"/>
              </a:ext>
            </a:extLst>
          </p:cNvPr>
          <p:cNvPicPr>
            <a:picLocks noChangeAspect="1"/>
          </p:cNvPicPr>
          <p:nvPr/>
        </p:nvPicPr>
        <p:blipFill rotWithShape="1">
          <a:blip r:embed="rId6">
            <a:extLst>
              <a:ext uri="{28A0092B-C50C-407E-A947-70E740481C1C}">
                <a14:useLocalDpi xmlns:a14="http://schemas.microsoft.com/office/drawing/2010/main" val="0"/>
              </a:ext>
            </a:extLst>
          </a:blip>
          <a:srcRect t="19000" r="-3" b="1830"/>
          <a:stretch/>
        </p:blipFill>
        <p:spPr>
          <a:xfrm>
            <a:off x="8472477" y="2544367"/>
            <a:ext cx="3398150" cy="2017676"/>
          </a:xfrm>
          <a:prstGeom prst="rect">
            <a:avLst/>
          </a:prstGeom>
        </p:spPr>
      </p:pic>
      <p:cxnSp>
        <p:nvCxnSpPr>
          <p:cNvPr id="11" name="Straight Arrow Connector 10">
            <a:extLst>
              <a:ext uri="{FF2B5EF4-FFF2-40B4-BE49-F238E27FC236}">
                <a16:creationId xmlns:a16="http://schemas.microsoft.com/office/drawing/2014/main" id="{60437A4A-3B29-4D3B-BA28-F77AADD0AA9F}"/>
              </a:ext>
            </a:extLst>
          </p:cNvPr>
          <p:cNvCxnSpPr>
            <a:stCxn id="2050" idx="3"/>
          </p:cNvCxnSpPr>
          <p:nvPr/>
        </p:nvCxnSpPr>
        <p:spPr>
          <a:xfrm>
            <a:off x="3640835" y="3528035"/>
            <a:ext cx="45872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C44B62F-F14B-4FF7-8939-9EEF3B13F71B}"/>
              </a:ext>
            </a:extLst>
          </p:cNvPr>
          <p:cNvCxnSpPr>
            <a:cxnSpLocks/>
          </p:cNvCxnSpPr>
          <p:nvPr/>
        </p:nvCxnSpPr>
        <p:spPr>
          <a:xfrm>
            <a:off x="7933372" y="3553205"/>
            <a:ext cx="45872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30C1906-93A2-4388-90ED-EA0F9EFE7621}"/>
              </a:ext>
            </a:extLst>
          </p:cNvPr>
          <p:cNvSpPr txBox="1"/>
          <p:nvPr/>
        </p:nvSpPr>
        <p:spPr>
          <a:xfrm rot="20656777">
            <a:off x="-39424" y="5431825"/>
            <a:ext cx="6096000" cy="400110"/>
          </a:xfrm>
          <a:prstGeom prst="rect">
            <a:avLst/>
          </a:prstGeom>
          <a:noFill/>
        </p:spPr>
        <p:txBody>
          <a:bodyPr wrap="square">
            <a:spAutoFit/>
          </a:bodyPr>
          <a:lstStyle/>
          <a:p>
            <a:r>
              <a:rPr lang="en-US" b="1" dirty="0"/>
              <a:t>“</a:t>
            </a:r>
            <a:r>
              <a:rPr lang="en-US" sz="2000" b="1" dirty="0"/>
              <a:t>PLEASE, DO SOMETHING ABOUT THIS!”</a:t>
            </a:r>
            <a:endParaRPr lang="en-US" b="1" dirty="0"/>
          </a:p>
        </p:txBody>
      </p:sp>
    </p:spTree>
    <p:extLst>
      <p:ext uri="{BB962C8B-B14F-4D97-AF65-F5344CB8AC3E}">
        <p14:creationId xmlns:p14="http://schemas.microsoft.com/office/powerpoint/2010/main" val="51609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CAE7-5334-4C49-9C63-29DD8CAFEA36}"/>
              </a:ext>
            </a:extLst>
          </p:cNvPr>
          <p:cNvSpPr>
            <a:spLocks noGrp="1"/>
          </p:cNvSpPr>
          <p:nvPr>
            <p:ph type="title"/>
          </p:nvPr>
        </p:nvSpPr>
        <p:spPr/>
        <p:txBody>
          <a:bodyPr/>
          <a:lstStyle/>
          <a:p>
            <a:r>
              <a:rPr lang="en-US" dirty="0"/>
              <a:t>VESTING – WHAT IS IT?</a:t>
            </a:r>
          </a:p>
        </p:txBody>
      </p:sp>
      <p:sp>
        <p:nvSpPr>
          <p:cNvPr id="3" name="Content Placeholder 2">
            <a:extLst>
              <a:ext uri="{FF2B5EF4-FFF2-40B4-BE49-F238E27FC236}">
                <a16:creationId xmlns:a16="http://schemas.microsoft.com/office/drawing/2014/main" id="{21623F9E-39F9-4359-945A-7E9E8CF438A2}"/>
              </a:ext>
            </a:extLst>
          </p:cNvPr>
          <p:cNvSpPr>
            <a:spLocks noGrp="1"/>
          </p:cNvSpPr>
          <p:nvPr>
            <p:ph idx="1"/>
          </p:nvPr>
        </p:nvSpPr>
        <p:spPr/>
        <p:txBody>
          <a:bodyPr/>
          <a:lstStyle/>
          <a:p>
            <a:r>
              <a:rPr lang="en-US" dirty="0"/>
              <a:t>“IT’S COMPLICATED…”</a:t>
            </a:r>
          </a:p>
        </p:txBody>
      </p:sp>
      <p:graphicFrame>
        <p:nvGraphicFramePr>
          <p:cNvPr id="7" name="Diagram 6">
            <a:extLst>
              <a:ext uri="{FF2B5EF4-FFF2-40B4-BE49-F238E27FC236}">
                <a16:creationId xmlns:a16="http://schemas.microsoft.com/office/drawing/2014/main" id="{0A61ADCB-705C-4861-BF9B-F19789EC5BBB}"/>
              </a:ext>
            </a:extLst>
          </p:cNvPr>
          <p:cNvGraphicFramePr/>
          <p:nvPr>
            <p:extLst>
              <p:ext uri="{D42A27DB-BD31-4B8C-83A1-F6EECF244321}">
                <p14:modId xmlns:p14="http://schemas.microsoft.com/office/powerpoint/2010/main" val="3643097921"/>
              </p:ext>
            </p:extLst>
          </p:nvPr>
        </p:nvGraphicFramePr>
        <p:xfrm>
          <a:off x="3327400" y="944881"/>
          <a:ext cx="9184640" cy="5785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7253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60A2-F20A-4FBC-8665-F6176877BC6E}"/>
              </a:ext>
            </a:extLst>
          </p:cNvPr>
          <p:cNvSpPr>
            <a:spLocks noGrp="1"/>
          </p:cNvSpPr>
          <p:nvPr>
            <p:ph type="title"/>
          </p:nvPr>
        </p:nvSpPr>
        <p:spPr>
          <a:xfrm>
            <a:off x="504824" y="353482"/>
            <a:ext cx="10772775" cy="1658198"/>
          </a:xfrm>
        </p:spPr>
        <p:txBody>
          <a:bodyPr>
            <a:normAutofit/>
          </a:bodyPr>
          <a:lstStyle/>
          <a:p>
            <a:r>
              <a:rPr lang="en-US" sz="4800" dirty="0"/>
              <a:t>VESTING – WHAT IS IT?</a:t>
            </a:r>
          </a:p>
        </p:txBody>
      </p:sp>
      <p:sp>
        <p:nvSpPr>
          <p:cNvPr id="3" name="Content Placeholder 2">
            <a:extLst>
              <a:ext uri="{FF2B5EF4-FFF2-40B4-BE49-F238E27FC236}">
                <a16:creationId xmlns:a16="http://schemas.microsoft.com/office/drawing/2014/main" id="{6E72E0E1-016C-4A37-A935-373BEEF8A3A5}"/>
              </a:ext>
            </a:extLst>
          </p:cNvPr>
          <p:cNvSpPr>
            <a:spLocks noGrp="1"/>
          </p:cNvSpPr>
          <p:nvPr>
            <p:ph idx="1"/>
          </p:nvPr>
        </p:nvSpPr>
        <p:spPr/>
        <p:txBody>
          <a:bodyPr/>
          <a:lstStyle/>
          <a:p>
            <a:r>
              <a:rPr lang="en-US" dirty="0"/>
              <a:t>STATUATORY VESTED RIGHTS APPLY TO BUILDING PERMITS, SUBDIVISIONS, AND DEVELOPMENT AGREEMENTS</a:t>
            </a:r>
          </a:p>
        </p:txBody>
      </p:sp>
      <p:pic>
        <p:nvPicPr>
          <p:cNvPr id="3074" name="Picture 2" descr="Washington State Legislature - Wikipedia">
            <a:extLst>
              <a:ext uri="{FF2B5EF4-FFF2-40B4-BE49-F238E27FC236}">
                <a16:creationId xmlns:a16="http://schemas.microsoft.com/office/drawing/2014/main" id="{508B7F85-80DF-4C43-B5A6-2FAF3B700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4" y="3429000"/>
            <a:ext cx="3308253"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nspection Services / Beaver Dam, Wisconsin">
            <a:extLst>
              <a:ext uri="{FF2B5EF4-FFF2-40B4-BE49-F238E27FC236}">
                <a16:creationId xmlns:a16="http://schemas.microsoft.com/office/drawing/2014/main" id="{7EB5B487-E50D-4076-8B18-61D749E6B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859" y="3429000"/>
            <a:ext cx="3516981"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CB77AB9-1E8D-41E7-A382-DCEF738B7343}"/>
              </a:ext>
            </a:extLst>
          </p:cNvPr>
          <p:cNvPicPr>
            <a:picLocks noChangeAspect="1"/>
          </p:cNvPicPr>
          <p:nvPr/>
        </p:nvPicPr>
        <p:blipFill>
          <a:blip r:embed="rId5"/>
          <a:stretch>
            <a:fillRect/>
          </a:stretch>
        </p:blipFill>
        <p:spPr>
          <a:xfrm>
            <a:off x="7654672" y="3428999"/>
            <a:ext cx="3622927" cy="2143125"/>
          </a:xfrm>
          <a:prstGeom prst="rect">
            <a:avLst/>
          </a:prstGeom>
        </p:spPr>
      </p:pic>
    </p:spTree>
    <p:extLst>
      <p:ext uri="{BB962C8B-B14F-4D97-AF65-F5344CB8AC3E}">
        <p14:creationId xmlns:p14="http://schemas.microsoft.com/office/powerpoint/2010/main" val="2659646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60A2-F20A-4FBC-8665-F6176877BC6E}"/>
              </a:ext>
            </a:extLst>
          </p:cNvPr>
          <p:cNvSpPr>
            <a:spLocks noGrp="1"/>
          </p:cNvSpPr>
          <p:nvPr>
            <p:ph type="title"/>
          </p:nvPr>
        </p:nvSpPr>
        <p:spPr>
          <a:xfrm>
            <a:off x="504824" y="353482"/>
            <a:ext cx="10772775" cy="1658198"/>
          </a:xfrm>
        </p:spPr>
        <p:txBody>
          <a:bodyPr/>
          <a:lstStyle/>
          <a:p>
            <a:r>
              <a:rPr lang="en-US" dirty="0"/>
              <a:t>VESTING – HOW DOES IT WORK?</a:t>
            </a:r>
          </a:p>
        </p:txBody>
      </p:sp>
      <p:sp>
        <p:nvSpPr>
          <p:cNvPr id="3" name="Content Placeholder 2">
            <a:extLst>
              <a:ext uri="{FF2B5EF4-FFF2-40B4-BE49-F238E27FC236}">
                <a16:creationId xmlns:a16="http://schemas.microsoft.com/office/drawing/2014/main" id="{6E72E0E1-016C-4A37-A935-373BEEF8A3A5}"/>
              </a:ext>
            </a:extLst>
          </p:cNvPr>
          <p:cNvSpPr>
            <a:spLocks noGrp="1"/>
          </p:cNvSpPr>
          <p:nvPr>
            <p:ph idx="1"/>
          </p:nvPr>
        </p:nvSpPr>
        <p:spPr/>
        <p:txBody>
          <a:bodyPr/>
          <a:lstStyle/>
          <a:p>
            <a:r>
              <a:rPr lang="en-US" dirty="0"/>
              <a:t>FIRST STOP: A </a:t>
            </a:r>
            <a:r>
              <a:rPr lang="en-US" i="1" dirty="0"/>
              <a:t>COMPLETE </a:t>
            </a:r>
            <a:r>
              <a:rPr lang="en-US" dirty="0"/>
              <a:t>APPLICATION</a:t>
            </a:r>
          </a:p>
        </p:txBody>
      </p:sp>
      <p:pic>
        <p:nvPicPr>
          <p:cNvPr id="5" name="Graphic 4" descr="Bus">
            <a:extLst>
              <a:ext uri="{FF2B5EF4-FFF2-40B4-BE49-F238E27FC236}">
                <a16:creationId xmlns:a16="http://schemas.microsoft.com/office/drawing/2014/main" id="{28342BE6-3BED-41DF-8F02-FF1FF04869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7216" y="2863596"/>
            <a:ext cx="3110484" cy="3110484"/>
          </a:xfrm>
          <a:prstGeom prst="rect">
            <a:avLst/>
          </a:prstGeom>
        </p:spPr>
      </p:pic>
      <p:cxnSp>
        <p:nvCxnSpPr>
          <p:cNvPr id="7" name="Straight Connector 6">
            <a:extLst>
              <a:ext uri="{FF2B5EF4-FFF2-40B4-BE49-F238E27FC236}">
                <a16:creationId xmlns:a16="http://schemas.microsoft.com/office/drawing/2014/main" id="{13038FBE-9078-4881-A214-8D81BDB566E3}"/>
              </a:ext>
            </a:extLst>
          </p:cNvPr>
          <p:cNvCxnSpPr>
            <a:cxnSpLocks/>
          </p:cNvCxnSpPr>
          <p:nvPr/>
        </p:nvCxnSpPr>
        <p:spPr>
          <a:xfrm flipV="1">
            <a:off x="228600" y="3230880"/>
            <a:ext cx="11963400" cy="362712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Hexagon 9">
            <a:extLst>
              <a:ext uri="{FF2B5EF4-FFF2-40B4-BE49-F238E27FC236}">
                <a16:creationId xmlns:a16="http://schemas.microsoft.com/office/drawing/2014/main" id="{B36A49DF-41A8-4AB1-A7EA-01A769837B82}"/>
              </a:ext>
            </a:extLst>
          </p:cNvPr>
          <p:cNvSpPr/>
          <p:nvPr/>
        </p:nvSpPr>
        <p:spPr>
          <a:xfrm>
            <a:off x="5044440" y="2682240"/>
            <a:ext cx="3581400" cy="163068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DETERMINATION OF COMPLETENESS</a:t>
            </a:r>
          </a:p>
        </p:txBody>
      </p:sp>
      <p:cxnSp>
        <p:nvCxnSpPr>
          <p:cNvPr id="12" name="Straight Connector 11">
            <a:extLst>
              <a:ext uri="{FF2B5EF4-FFF2-40B4-BE49-F238E27FC236}">
                <a16:creationId xmlns:a16="http://schemas.microsoft.com/office/drawing/2014/main" id="{FA815EB8-3A83-4951-A103-5AE65260C4C4}"/>
              </a:ext>
            </a:extLst>
          </p:cNvPr>
          <p:cNvCxnSpPr>
            <a:cxnSpLocks/>
          </p:cNvCxnSpPr>
          <p:nvPr/>
        </p:nvCxnSpPr>
        <p:spPr>
          <a:xfrm>
            <a:off x="6934200" y="4312920"/>
            <a:ext cx="0" cy="146494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790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5002E-1A38-41E3-9490-6F0A0A9228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607E61-FF5C-4E33-9CDA-02119D9C919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348E1FF-099C-4E3D-A61C-B77B338991FA}"/>
              </a:ext>
            </a:extLst>
          </p:cNvPr>
          <p:cNvPicPr>
            <a:picLocks noChangeAspect="1"/>
          </p:cNvPicPr>
          <p:nvPr/>
        </p:nvPicPr>
        <p:blipFill>
          <a:blip r:embed="rId2"/>
          <a:stretch>
            <a:fillRect/>
          </a:stretch>
        </p:blipFill>
        <p:spPr>
          <a:xfrm>
            <a:off x="0" y="114300"/>
            <a:ext cx="12192000" cy="5855494"/>
          </a:xfrm>
          <a:prstGeom prst="rect">
            <a:avLst/>
          </a:prstGeom>
        </p:spPr>
      </p:pic>
    </p:spTree>
    <p:extLst>
      <p:ext uri="{BB962C8B-B14F-4D97-AF65-F5344CB8AC3E}">
        <p14:creationId xmlns:p14="http://schemas.microsoft.com/office/powerpoint/2010/main" val="220864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70FB-4849-4FD8-BC86-40A047BC0181}"/>
              </a:ext>
            </a:extLst>
          </p:cNvPr>
          <p:cNvSpPr>
            <a:spLocks noGrp="1"/>
          </p:cNvSpPr>
          <p:nvPr>
            <p:ph type="title"/>
          </p:nvPr>
        </p:nvSpPr>
        <p:spPr/>
        <p:txBody>
          <a:bodyPr>
            <a:normAutofit/>
          </a:bodyPr>
          <a:lstStyle/>
          <a:p>
            <a:r>
              <a:rPr lang="en-US" sz="4800" dirty="0"/>
              <a:t>VESTING – HOW DOES IT WORK?</a:t>
            </a:r>
          </a:p>
        </p:txBody>
      </p:sp>
      <p:sp>
        <p:nvSpPr>
          <p:cNvPr id="3" name="Content Placeholder 2">
            <a:extLst>
              <a:ext uri="{FF2B5EF4-FFF2-40B4-BE49-F238E27FC236}">
                <a16:creationId xmlns:a16="http://schemas.microsoft.com/office/drawing/2014/main" id="{5764FE6A-AF17-4336-8116-D25D2BD513FC}"/>
              </a:ext>
            </a:extLst>
          </p:cNvPr>
          <p:cNvSpPr>
            <a:spLocks noGrp="1"/>
          </p:cNvSpPr>
          <p:nvPr>
            <p:ph idx="1"/>
          </p:nvPr>
        </p:nvSpPr>
        <p:spPr>
          <a:xfrm>
            <a:off x="719137" y="1932836"/>
            <a:ext cx="10753725" cy="3766185"/>
          </a:xfrm>
        </p:spPr>
        <p:txBody>
          <a:bodyPr/>
          <a:lstStyle/>
          <a:p>
            <a:r>
              <a:rPr lang="en-US" dirty="0"/>
              <a:t>COMPLETE APPLICATION  DATE – TIMING IS KEY!</a:t>
            </a:r>
          </a:p>
        </p:txBody>
      </p:sp>
      <p:sp>
        <p:nvSpPr>
          <p:cNvPr id="4" name="TextBox 3">
            <a:extLst>
              <a:ext uri="{FF2B5EF4-FFF2-40B4-BE49-F238E27FC236}">
                <a16:creationId xmlns:a16="http://schemas.microsoft.com/office/drawing/2014/main" id="{5DDB527C-0398-42F8-AB78-FF5FB0672BD1}"/>
              </a:ext>
            </a:extLst>
          </p:cNvPr>
          <p:cNvSpPr txBox="1"/>
          <p:nvPr/>
        </p:nvSpPr>
        <p:spPr>
          <a:xfrm>
            <a:off x="1295400" y="3291840"/>
            <a:ext cx="2773680" cy="2308324"/>
          </a:xfrm>
          <a:prstGeom prst="rect">
            <a:avLst/>
          </a:prstGeom>
          <a:noFill/>
        </p:spPr>
        <p:txBody>
          <a:bodyPr wrap="square" rtlCol="0">
            <a:spAutoFit/>
          </a:bodyPr>
          <a:lstStyle/>
          <a:p>
            <a:r>
              <a:rPr lang="en-US" dirty="0"/>
              <a:t>CITY CENTER </a:t>
            </a:r>
          </a:p>
          <a:p>
            <a:r>
              <a:rPr lang="en-US" dirty="0"/>
              <a:t>ZONING CODE</a:t>
            </a:r>
          </a:p>
          <a:p>
            <a:r>
              <a:rPr lang="en-US" dirty="0"/>
              <a:t>EFFECTIVE: DECEMBER 30, 2018</a:t>
            </a:r>
          </a:p>
          <a:p>
            <a:endParaRPr lang="en-US" dirty="0"/>
          </a:p>
          <a:p>
            <a:r>
              <a:rPr lang="en-US" b="1" dirty="0"/>
              <a:t>FMC 1.1 – THE </a:t>
            </a:r>
            <a:r>
              <a:rPr lang="en-US" b="1" i="1" dirty="0"/>
              <a:t>BUILDING CAN LOOK LIKE ANYTHING!  THE SKY IS THE LIMIT. </a:t>
            </a:r>
          </a:p>
        </p:txBody>
      </p:sp>
      <p:sp>
        <p:nvSpPr>
          <p:cNvPr id="6" name="TextBox 5">
            <a:extLst>
              <a:ext uri="{FF2B5EF4-FFF2-40B4-BE49-F238E27FC236}">
                <a16:creationId xmlns:a16="http://schemas.microsoft.com/office/drawing/2014/main" id="{1753D29A-1B9B-476D-87E1-AFED3D86D284}"/>
              </a:ext>
            </a:extLst>
          </p:cNvPr>
          <p:cNvSpPr txBox="1"/>
          <p:nvPr/>
        </p:nvSpPr>
        <p:spPr>
          <a:xfrm>
            <a:off x="7498080" y="3429000"/>
            <a:ext cx="2773680" cy="2308324"/>
          </a:xfrm>
          <a:prstGeom prst="rect">
            <a:avLst/>
          </a:prstGeom>
          <a:noFill/>
        </p:spPr>
        <p:txBody>
          <a:bodyPr wrap="square" rtlCol="0">
            <a:spAutoFit/>
          </a:bodyPr>
          <a:lstStyle/>
          <a:p>
            <a:r>
              <a:rPr lang="en-US" dirty="0"/>
              <a:t>CITY CENTER </a:t>
            </a:r>
          </a:p>
          <a:p>
            <a:r>
              <a:rPr lang="en-US" dirty="0"/>
              <a:t>ZONING CODE</a:t>
            </a:r>
          </a:p>
          <a:p>
            <a:r>
              <a:rPr lang="en-US" dirty="0"/>
              <a:t>EFFECTIVE: DECEMBER 12, 2019</a:t>
            </a:r>
          </a:p>
          <a:p>
            <a:endParaRPr lang="en-US" dirty="0"/>
          </a:p>
          <a:p>
            <a:r>
              <a:rPr lang="en-US" b="1" dirty="0"/>
              <a:t>FMC 1.1 – </a:t>
            </a:r>
            <a:r>
              <a:rPr lang="en-US" b="1" i="1" dirty="0"/>
              <a:t>BUILDING MUST BE BUILT USING A PIONEER THEME ONLY!</a:t>
            </a:r>
          </a:p>
        </p:txBody>
      </p:sp>
      <p:pic>
        <p:nvPicPr>
          <p:cNvPr id="8" name="Graphic 7" descr="Paper">
            <a:extLst>
              <a:ext uri="{FF2B5EF4-FFF2-40B4-BE49-F238E27FC236}">
                <a16:creationId xmlns:a16="http://schemas.microsoft.com/office/drawing/2014/main" id="{1FE38CD0-8099-40F6-BBC2-C2F5632CAA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1213" y="2082462"/>
            <a:ext cx="5007409" cy="4450080"/>
          </a:xfrm>
          <a:prstGeom prst="rect">
            <a:avLst/>
          </a:prstGeom>
        </p:spPr>
      </p:pic>
      <p:pic>
        <p:nvPicPr>
          <p:cNvPr id="10" name="Graphic 9" descr="Paper">
            <a:extLst>
              <a:ext uri="{FF2B5EF4-FFF2-40B4-BE49-F238E27FC236}">
                <a16:creationId xmlns:a16="http://schemas.microsoft.com/office/drawing/2014/main" id="{BEBF2542-4DA3-4CEA-8F81-249AD6EC5C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220962"/>
            <a:ext cx="5007409" cy="4450080"/>
          </a:xfrm>
          <a:prstGeom prst="rect">
            <a:avLst/>
          </a:prstGeom>
        </p:spPr>
      </p:pic>
      <p:pic>
        <p:nvPicPr>
          <p:cNvPr id="14" name="Graphic 13" descr="Architecture">
            <a:extLst>
              <a:ext uri="{FF2B5EF4-FFF2-40B4-BE49-F238E27FC236}">
                <a16:creationId xmlns:a16="http://schemas.microsoft.com/office/drawing/2014/main" id="{80068C36-6380-45D6-86BB-9B333AFB30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021842">
            <a:off x="5129211" y="3891547"/>
            <a:ext cx="914400" cy="914400"/>
          </a:xfrm>
          <a:prstGeom prst="rect">
            <a:avLst/>
          </a:prstGeom>
        </p:spPr>
      </p:pic>
      <p:sp>
        <p:nvSpPr>
          <p:cNvPr id="15" name="TextBox 14">
            <a:extLst>
              <a:ext uri="{FF2B5EF4-FFF2-40B4-BE49-F238E27FC236}">
                <a16:creationId xmlns:a16="http://schemas.microsoft.com/office/drawing/2014/main" id="{140E9A75-FB37-437B-8628-99334B7B3478}"/>
              </a:ext>
            </a:extLst>
          </p:cNvPr>
          <p:cNvSpPr txBox="1"/>
          <p:nvPr/>
        </p:nvSpPr>
        <p:spPr>
          <a:xfrm>
            <a:off x="4526280" y="3169920"/>
            <a:ext cx="2148840" cy="2862322"/>
          </a:xfrm>
          <a:prstGeom prst="rect">
            <a:avLst/>
          </a:prstGeom>
          <a:noFill/>
          <a:ln w="76200">
            <a:solidFill>
              <a:schemeClr val="tx1"/>
            </a:solidFill>
          </a:ln>
        </p:spPr>
        <p:txBody>
          <a:bodyPr wrap="square" rtlCol="0">
            <a:spAutoFit/>
          </a:bodyPr>
          <a:lstStyle/>
          <a:p>
            <a:r>
              <a:rPr lang="en-US" dirty="0"/>
              <a:t>COMPLETE APPLICATION </a:t>
            </a:r>
          </a:p>
          <a:p>
            <a:endParaRPr lang="en-US" dirty="0"/>
          </a:p>
          <a:p>
            <a:endParaRPr lang="en-US" dirty="0"/>
          </a:p>
          <a:p>
            <a:endParaRPr lang="en-US" dirty="0"/>
          </a:p>
          <a:p>
            <a:endParaRPr lang="en-US" dirty="0"/>
          </a:p>
          <a:p>
            <a:endParaRPr lang="en-US" dirty="0"/>
          </a:p>
          <a:p>
            <a:endParaRPr lang="en-US" dirty="0"/>
          </a:p>
          <a:p>
            <a:r>
              <a:rPr lang="en-US" dirty="0"/>
              <a:t>ON DECEMBER 11, 2019</a:t>
            </a:r>
          </a:p>
        </p:txBody>
      </p:sp>
    </p:spTree>
    <p:extLst>
      <p:ext uri="{BB962C8B-B14F-4D97-AF65-F5344CB8AC3E}">
        <p14:creationId xmlns:p14="http://schemas.microsoft.com/office/powerpoint/2010/main" val="2779245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70FB-4849-4FD8-BC86-40A047BC0181}"/>
              </a:ext>
            </a:extLst>
          </p:cNvPr>
          <p:cNvSpPr>
            <a:spLocks noGrp="1"/>
          </p:cNvSpPr>
          <p:nvPr>
            <p:ph type="title"/>
          </p:nvPr>
        </p:nvSpPr>
        <p:spPr/>
        <p:txBody>
          <a:bodyPr>
            <a:normAutofit/>
          </a:bodyPr>
          <a:lstStyle/>
          <a:p>
            <a:r>
              <a:rPr lang="en-US" sz="4800" dirty="0"/>
              <a:t>VESTING – HOW DOES IT WORK?</a:t>
            </a:r>
          </a:p>
        </p:txBody>
      </p:sp>
      <p:sp>
        <p:nvSpPr>
          <p:cNvPr id="3" name="Content Placeholder 2">
            <a:extLst>
              <a:ext uri="{FF2B5EF4-FFF2-40B4-BE49-F238E27FC236}">
                <a16:creationId xmlns:a16="http://schemas.microsoft.com/office/drawing/2014/main" id="{5764FE6A-AF17-4336-8116-D25D2BD513FC}"/>
              </a:ext>
            </a:extLst>
          </p:cNvPr>
          <p:cNvSpPr>
            <a:spLocks noGrp="1"/>
          </p:cNvSpPr>
          <p:nvPr>
            <p:ph idx="1"/>
          </p:nvPr>
        </p:nvSpPr>
        <p:spPr/>
        <p:txBody>
          <a:bodyPr/>
          <a:lstStyle/>
          <a:p>
            <a:r>
              <a:rPr lang="en-US" dirty="0"/>
              <a:t>PERMIT MUST REMAIN “ACTIVE” OR, PERMIT MUST NOT “EXPIRE”</a:t>
            </a:r>
          </a:p>
        </p:txBody>
      </p:sp>
      <p:pic>
        <p:nvPicPr>
          <p:cNvPr id="7" name="Picture 6">
            <a:extLst>
              <a:ext uri="{FF2B5EF4-FFF2-40B4-BE49-F238E27FC236}">
                <a16:creationId xmlns:a16="http://schemas.microsoft.com/office/drawing/2014/main" id="{CE5D4153-3BEB-441B-9AE9-30104E90C14E}"/>
              </a:ext>
            </a:extLst>
          </p:cNvPr>
          <p:cNvPicPr>
            <a:picLocks noChangeAspect="1"/>
          </p:cNvPicPr>
          <p:nvPr/>
        </p:nvPicPr>
        <p:blipFill>
          <a:blip r:embed="rId3"/>
          <a:stretch>
            <a:fillRect/>
          </a:stretch>
        </p:blipFill>
        <p:spPr>
          <a:xfrm>
            <a:off x="1295407" y="2600060"/>
            <a:ext cx="2657475" cy="3431170"/>
          </a:xfrm>
          <a:prstGeom prst="rect">
            <a:avLst/>
          </a:prstGeom>
        </p:spPr>
      </p:pic>
      <p:pic>
        <p:nvPicPr>
          <p:cNvPr id="8194" name="Picture 2" descr="A Law 365 Series | Chapter 1: Time Is Of The Essence">
            <a:extLst>
              <a:ext uri="{FF2B5EF4-FFF2-40B4-BE49-F238E27FC236}">
                <a16:creationId xmlns:a16="http://schemas.microsoft.com/office/drawing/2014/main" id="{3360D769-A3E0-45A2-AEDB-86C8BECCF6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633" y="2600060"/>
            <a:ext cx="6943711" cy="3431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59006"/>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1AEF4D-E1F1-46B8-8C58-B490BFDD64A4}">
  <ds:schemaRefs>
    <ds:schemaRef ds:uri="http://schemas.microsoft.com/sharepoint/v3/contenttype/forms"/>
  </ds:schemaRefs>
</ds:datastoreItem>
</file>

<file path=customXml/itemProps2.xml><?xml version="1.0" encoding="utf-8"?>
<ds:datastoreItem xmlns:ds="http://schemas.openxmlformats.org/officeDocument/2006/customXml" ds:itemID="{9C13C901-7F07-466C-BBFB-37B66ED1F691}">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s>
</ds:datastoreItem>
</file>

<file path=customXml/itemProps3.xml><?xml version="1.0" encoding="utf-8"?>
<ds:datastoreItem xmlns:ds="http://schemas.openxmlformats.org/officeDocument/2006/customXml" ds:itemID="{8C149337-CC20-42E7-8327-E5212BE344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TotalTime>
  <Words>1820</Words>
  <Application>Microsoft Office PowerPoint</Application>
  <PresentationFormat>Widescreen</PresentationFormat>
  <Paragraphs>104</Paragraphs>
  <Slides>15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Metropolitan</vt:lpstr>
      <vt:lpstr>VESTING</vt:lpstr>
      <vt:lpstr>PRESENTATION OVERVIEW</vt:lpstr>
      <vt:lpstr>VESTING – FERNDALE CONTINUES TO GROW</vt:lpstr>
      <vt:lpstr>VESTING – WHAT IS IT?</vt:lpstr>
      <vt:lpstr>VESTING – WHAT IS IT?</vt:lpstr>
      <vt:lpstr>VESTING – HOW DOES IT WORK?</vt:lpstr>
      <vt:lpstr>PowerPoint Presentation</vt:lpstr>
      <vt:lpstr>VESTING – HOW DOES IT WORK?</vt:lpstr>
      <vt:lpstr>VESTING – HOW DOES IT WORK?</vt:lpstr>
      <vt:lpstr>VESTING – HOW DOES IT WORK?</vt:lpstr>
      <vt:lpstr>VESTING – HOW DOES IT WORK?</vt:lpstr>
      <vt:lpstr>VESTING – HOW DOES IT WORK?</vt:lpstr>
      <vt:lpstr>VESTING – WHY IS VESTING IMPORTANT?</vt:lpstr>
      <vt:lpstr>VESTING – WHY IS VESTING IMPORTANT?</vt:lpstr>
      <vt:lpstr>VESTING -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VESTING</dc:title>
  <dc:creator>Haylie Miller</dc:creator>
  <cp:lastModifiedBy>Susan Duncan</cp:lastModifiedBy>
  <cp:revision>5</cp:revision>
  <cp:lastPrinted>2020-10-05T19:26:15Z</cp:lastPrinted>
  <dcterms:created xsi:type="dcterms:W3CDTF">2020-10-02T22:06:26Z</dcterms:created>
  <dcterms:modified xsi:type="dcterms:W3CDTF">2020-10-05T20:23:00Z</dcterms:modified>
</cp:coreProperties>
</file>