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  <p:sldMasterId id="2147484054" r:id="rId2"/>
  </p:sldMasterIdLst>
  <p:notesMasterIdLst>
    <p:notesMasterId r:id="rId24"/>
  </p:notesMasterIdLst>
  <p:sldIdLst>
    <p:sldId id="257" r:id="rId3"/>
    <p:sldId id="279" r:id="rId4"/>
    <p:sldId id="278" r:id="rId5"/>
    <p:sldId id="288" r:id="rId6"/>
    <p:sldId id="268" r:id="rId7"/>
    <p:sldId id="283" r:id="rId8"/>
    <p:sldId id="282" r:id="rId9"/>
    <p:sldId id="267" r:id="rId10"/>
    <p:sldId id="261" r:id="rId11"/>
    <p:sldId id="285" r:id="rId12"/>
    <p:sldId id="280" r:id="rId13"/>
    <p:sldId id="284" r:id="rId14"/>
    <p:sldId id="286" r:id="rId15"/>
    <p:sldId id="287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4468" autoAdjust="0"/>
    <p:restoredTop sz="94625" autoAdjust="0"/>
  </p:normalViewPr>
  <p:slideViewPr>
    <p:cSldViewPr>
      <p:cViewPr varScale="1">
        <p:scale>
          <a:sx n="81" d="100"/>
          <a:sy n="81" d="100"/>
        </p:scale>
        <p:origin x="917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44340A-1EAD-4B03-9C17-1DE3F145ADEF}" type="datetimeFigureOut">
              <a:rPr lang="en-US" smtClean="0"/>
              <a:t>10/19/2020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841EE1-BA6D-4B74-9ACD-9F3D32682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327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EB4D2-2F47-40BA-B67D-45855A487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5E625A-9188-432F-A0A8-784A1576E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35A7E-7A28-41C9-AC32-A0AB3C379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C160D-67FC-477E-90D2-025BB6E370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1620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FC2EE-53C8-446B-B05F-341F7DBCF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A7BA-4782-496A-B8F9-2DCACF2C3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14340-99FB-4312-9BB0-1185E923B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4C5EBF-C540-4524-A412-BCF602AE2F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0374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3AA3D3-E7EB-4FD0-9099-80EEC67B3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19B3E-B2A7-4F2C-B355-E998A59DE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B6324-C5A1-47AA-8C98-2A210F943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6D3607-031F-4726-93B5-0D0238343E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1343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29">
            <a:extLst>
              <a:ext uri="{FF2B5EF4-FFF2-40B4-BE49-F238E27FC236}">
                <a16:creationId xmlns:a16="http://schemas.microsoft.com/office/drawing/2014/main" id="{1931FA22-B5D4-4CCB-A282-09336D5D3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18">
            <a:extLst>
              <a:ext uri="{FF2B5EF4-FFF2-40B4-BE49-F238E27FC236}">
                <a16:creationId xmlns:a16="http://schemas.microsoft.com/office/drawing/2014/main" id="{CBB03049-8789-47FF-974D-4B846DC0E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6">
            <a:extLst>
              <a:ext uri="{FF2B5EF4-FFF2-40B4-BE49-F238E27FC236}">
                <a16:creationId xmlns:a16="http://schemas.microsoft.com/office/drawing/2014/main" id="{6FD73E94-A45B-4BE8-9F69-1CEC017BA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DFD826BE-7798-4458-9D46-D532DBE207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72359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747CDFCD-3013-4B87-9B5E-2B268BDDE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0343E805-C882-46F6-867B-471E7501B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0E9E4CC5-021D-4B21-A651-A85D62BCB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89B41B-DFDE-4611-B947-DB0B3D7C25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8443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753B1-99EE-49AD-8FE3-3C2E0511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F5627-FAB8-4C57-B798-690AB62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C485F-C940-4807-BE2C-E1AAEE8DC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7449BF26-946A-4DFF-B052-C4E282A9C0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57660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735C42C4-8E0E-4096-854C-CFAABF5A3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id="{2DBA6E4B-DA56-42F7-9577-7371F83DD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id="{5725E5F9-2E08-4136-8849-7CC26D4BD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DD852B-CB62-46BD-96E7-F345A12609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42726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9">
            <a:extLst>
              <a:ext uri="{FF2B5EF4-FFF2-40B4-BE49-F238E27FC236}">
                <a16:creationId xmlns:a16="http://schemas.microsoft.com/office/drawing/2014/main" id="{63BEBF95-0A63-4D46-B643-85A64D430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1">
            <a:extLst>
              <a:ext uri="{FF2B5EF4-FFF2-40B4-BE49-F238E27FC236}">
                <a16:creationId xmlns:a16="http://schemas.microsoft.com/office/drawing/2014/main" id="{9208E62D-0CA9-460F-9CAA-B8B6A9565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17">
            <a:extLst>
              <a:ext uri="{FF2B5EF4-FFF2-40B4-BE49-F238E27FC236}">
                <a16:creationId xmlns:a16="http://schemas.microsoft.com/office/drawing/2014/main" id="{027F26AA-8450-4277-A7B2-13E728952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7425AC-B061-4032-808E-4E651757DFA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69182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9">
            <a:extLst>
              <a:ext uri="{FF2B5EF4-FFF2-40B4-BE49-F238E27FC236}">
                <a16:creationId xmlns:a16="http://schemas.microsoft.com/office/drawing/2014/main" id="{132BAA35-4ABE-4262-BA92-9D89C783C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1">
            <a:extLst>
              <a:ext uri="{FF2B5EF4-FFF2-40B4-BE49-F238E27FC236}">
                <a16:creationId xmlns:a16="http://schemas.microsoft.com/office/drawing/2014/main" id="{AA012A9B-D138-48CB-A57B-F55EC445A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17">
            <a:extLst>
              <a:ext uri="{FF2B5EF4-FFF2-40B4-BE49-F238E27FC236}">
                <a16:creationId xmlns:a16="http://schemas.microsoft.com/office/drawing/2014/main" id="{553523F7-BE04-4AA4-B370-E04FAD384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55748A-1D37-4568-B195-0C6F36788E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2066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>
            <a:extLst>
              <a:ext uri="{FF2B5EF4-FFF2-40B4-BE49-F238E27FC236}">
                <a16:creationId xmlns:a16="http://schemas.microsoft.com/office/drawing/2014/main" id="{3F336F7C-BA91-419B-8B46-ED2793DDC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>
            <a:extLst>
              <a:ext uri="{FF2B5EF4-FFF2-40B4-BE49-F238E27FC236}">
                <a16:creationId xmlns:a16="http://schemas.microsoft.com/office/drawing/2014/main" id="{8C4A161F-FCFD-4218-A37A-E680820C3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id="{B5FC4D57-59FF-4B67-B3E6-9D788216B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F8CD1A-1E3C-4F2F-9F81-DA6440A0AE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90340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9">
            <a:extLst>
              <a:ext uri="{FF2B5EF4-FFF2-40B4-BE49-F238E27FC236}">
                <a16:creationId xmlns:a16="http://schemas.microsoft.com/office/drawing/2014/main" id="{797AB259-35D1-4591-8BAF-56ABE5B9F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1">
            <a:extLst>
              <a:ext uri="{FF2B5EF4-FFF2-40B4-BE49-F238E27FC236}">
                <a16:creationId xmlns:a16="http://schemas.microsoft.com/office/drawing/2014/main" id="{2E4CFBDB-A56B-4E8B-8A99-7FAF3DC44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17">
            <a:extLst>
              <a:ext uri="{FF2B5EF4-FFF2-40B4-BE49-F238E27FC236}">
                <a16:creationId xmlns:a16="http://schemas.microsoft.com/office/drawing/2014/main" id="{47B54D4D-AD17-43AC-B6D8-52412BAEB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278E7C-8BAE-4A74-BFC2-71AC6E1CE9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6912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0E8999-37A2-48C3-A27F-75DA38A2D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074A9B-8C85-4137-BD18-4647E9560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C267C-5158-416A-9347-CC4FECED2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57D08D-8DEF-4434-A58A-AB35E4B142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705727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13">
            <a:extLst>
              <a:ext uri="{FF2B5EF4-FFF2-40B4-BE49-F238E27FC236}">
                <a16:creationId xmlns:a16="http://schemas.microsoft.com/office/drawing/2014/main" id="{7C98D841-56C2-4C4B-8908-17E0A30B0E1B}"/>
              </a:ext>
            </a:extLst>
          </p:cNvPr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D283B2AA-38B4-4A5A-8572-A786AA24A6A9}"/>
              </a:ext>
            </a:extLst>
          </p:cNvPr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7" name="Freeform 15">
            <a:extLst>
              <a:ext uri="{FF2B5EF4-FFF2-40B4-BE49-F238E27FC236}">
                <a16:creationId xmlns:a16="http://schemas.microsoft.com/office/drawing/2014/main" id="{A964CAB6-8C58-4C98-898C-0934985939A1}"/>
              </a:ext>
            </a:extLst>
          </p:cNvPr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532A16D4-9B04-4457-B092-E1D114FBD199}"/>
              </a:ext>
            </a:extLst>
          </p:cNvPr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F8ECAF08-FE91-41EC-A8C0-30DE0F31F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53B7DB3C-22A8-4898-8D83-0EBA2A1C1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2B185D0C-FD09-4C81-921C-06BB6CF94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fld id="{87010E3C-8D46-46E4-ACDA-5C9F4E6917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92310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9C4FB949-6895-4D9B-9104-D3CE13278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EC94C4F6-DB07-4089-9FBD-43E8C1146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72C33CB7-DDCD-43EE-AFE7-5371AB265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9E6C98-4004-4AD7-92EE-94168CA7F8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46562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57AD9F87-AD36-4FB7-B6E4-77A04F85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12F20F2A-EA0A-42DB-A754-7AA8AE1F11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C40295CE-D913-419F-A869-E618B60D9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301333-34D3-438B-B180-4BE19E1A20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5590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F8ABA-CFB5-461C-B7BC-3D8639213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53E13E-4E97-46B4-8B05-64CCC7BB9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E5381-6EBF-4B5C-9A1A-FBCD206F8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B7A2BF-80D8-4C52-95E1-E1A6520FF4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0253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0ABFE47-DE8A-4720-B7F5-3FB47F190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A5B4FF9-564C-47C5-8378-20FBDE6EAA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5154FBE-C3CE-4D5D-B151-0107295DE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28CE4E-F160-473A-A094-0A6183FCE2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1735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992C2EA-C563-4843-8CD5-BB2AA73D4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5A50AEE-603C-4793-8DDA-FB29AAFFA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2B213D2-A4BA-4465-96D0-BF7244608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CDAEFA-119B-4A01-B961-6EA7AA42E9F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9500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99B67DF-3318-4806-9EB1-CABD2CBC1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044778F-32BF-4F5B-BE0F-972E70242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444DE14-66E9-468A-9B94-75551F9D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684E25-4722-40BD-8660-9316835B104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0450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4B364300-964B-4B54-A110-80B1CA240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C703E49-9570-4D47-88FC-F903ED998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334AFDC-2D5C-4A27-A7BF-299FCDC41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9A09FD-0595-4FAD-AB61-C8EB4270D0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1070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DFF22D-5B11-4314-9A31-612D784E6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3FF5CA9-A520-4CC0-822B-4F513276B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F1DDC8-5A91-417D-A88A-72A8F854B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4EED84-CE83-49E9-90E4-4393EAAB73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0655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4">
            <a:extLst>
              <a:ext uri="{FF2B5EF4-FFF2-40B4-BE49-F238E27FC236}">
                <a16:creationId xmlns:a16="http://schemas.microsoft.com/office/drawing/2014/main" id="{59237384-5A7B-4DAB-A295-9D2ED6BF5BFE}"/>
              </a:ext>
            </a:extLst>
          </p:cNvPr>
          <p:cNvGrpSpPr>
            <a:grpSpLocks/>
          </p:cNvGrpSpPr>
          <p:nvPr/>
        </p:nvGrpSpPr>
        <p:grpSpPr bwMode="auto">
          <a:xfrm>
            <a:off x="4516438" y="993775"/>
            <a:ext cx="1846262" cy="1530350"/>
            <a:chOff x="4718762" y="993075"/>
            <a:chExt cx="1847138" cy="1530439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450874AC-C72A-4652-A649-AF5C83285F44}"/>
                </a:ext>
              </a:extLst>
            </p:cNvPr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75B4513-D7C7-46B8-A1A4-AC19C9A0804F}"/>
                </a:ext>
              </a:extLst>
            </p:cNvPr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3BEBA06-BCC6-4337-A81D-DF45C2490C33}"/>
                </a:ext>
              </a:extLst>
            </p:cNvPr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B46EDB0-0873-4C1E-A56C-54B22051924B}"/>
                </a:ext>
              </a:extLst>
            </p:cNvPr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C295999D-95E4-42C1-A3D2-F00D6DF2BEC6}"/>
                </a:ext>
              </a:extLst>
            </p:cNvPr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F1F436D-8A7B-4143-9CFE-47B280C9127A}"/>
                </a:ext>
              </a:extLst>
            </p:cNvPr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1F630F0-F17F-4B7D-8CCE-A75B49A954D4}"/>
                </a:ext>
              </a:extLst>
            </p:cNvPr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D9A3E9E-81CC-4062-8B9E-1051E0547730}"/>
                </a:ext>
              </a:extLst>
            </p:cNvPr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B3CF4412-6BA2-4944-A7F6-C45CF4348C7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4667D138-4D44-425D-B05D-A2A904D7995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BEA64BBF-2F4B-4790-9D94-DB1489014D5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EA6B0407-EB2B-438B-B509-CC4D5EA33E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104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E39321"/>
            </a:gs>
            <a:gs pos="100000">
              <a:srgbClr val="D03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>
            <a:extLst>
              <a:ext uri="{FF2B5EF4-FFF2-40B4-BE49-F238E27FC236}">
                <a16:creationId xmlns:a16="http://schemas.microsoft.com/office/drawing/2014/main" id="{3EDE8BAB-DE96-46C1-B4C1-2917CDF2FB02}"/>
              </a:ext>
            </a:extLst>
          </p:cNvPr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14E16CB-682A-409F-8D8F-77EA9B2ED406}"/>
              </a:ext>
            </a:extLst>
          </p:cNvPr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0A69078E-4CB5-46C6-AB1B-048BF9F84F9D}"/>
              </a:ext>
            </a:extLst>
          </p:cNvPr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505EAFB3-12F5-4A7B-9FE6-3CC0ACE4AA10}"/>
              </a:ext>
            </a:extLst>
          </p:cNvPr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>
            <a:extLst>
              <a:ext uri="{FF2B5EF4-FFF2-40B4-BE49-F238E27FC236}">
                <a16:creationId xmlns:a16="http://schemas.microsoft.com/office/drawing/2014/main" id="{1579C2DA-50B4-4EDA-B9FE-EC9C51806F47}"/>
              </a:ext>
            </a:extLst>
          </p:cNvPr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>
            <a:extLst>
              <a:ext uri="{FF2B5EF4-FFF2-40B4-BE49-F238E27FC236}">
                <a16:creationId xmlns:a16="http://schemas.microsoft.com/office/drawing/2014/main" id="{029347CE-C2E8-4247-9C69-B004571AF27D}"/>
              </a:ext>
            </a:extLst>
          </p:cNvPr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>
            <a:extLst>
              <a:ext uri="{FF2B5EF4-FFF2-40B4-BE49-F238E27FC236}">
                <a16:creationId xmlns:a16="http://schemas.microsoft.com/office/drawing/2014/main" id="{09393463-D577-41DA-B7A0-7DE119DC6384}"/>
              </a:ext>
            </a:extLst>
          </p:cNvPr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3DDA1118-BEA9-4A0E-A8C8-AE9B6A9DEB00}"/>
              </a:ext>
            </a:extLst>
          </p:cNvPr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A07B4899-576E-43EB-8F29-81C5AF1EDE02}"/>
              </a:ext>
            </a:extLst>
          </p:cNvPr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>
            <a:extLst>
              <a:ext uri="{FF2B5EF4-FFF2-40B4-BE49-F238E27FC236}">
                <a16:creationId xmlns:a16="http://schemas.microsoft.com/office/drawing/2014/main" id="{44267882-6230-44E7-9C63-1F41344412C2}"/>
              </a:ext>
            </a:extLst>
          </p:cNvPr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D805156E-BED2-45BC-BBA8-1EB3607F98AE}"/>
              </a:ext>
            </a:extLst>
          </p:cNvPr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9B8F0AF7-FEC0-4B2B-91B2-89E0B2B89B79}"/>
              </a:ext>
            </a:extLst>
          </p:cNvPr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C4F82007-4942-4C0A-9B2D-9F556318F7BE}"/>
              </a:ext>
            </a:extLst>
          </p:cNvPr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282A25CC-A7BD-4B61-98E8-19F40A34E5CB}"/>
              </a:ext>
            </a:extLst>
          </p:cNvPr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3C6887AB-1ECA-46DA-9482-93D9DBF7699A}"/>
              </a:ext>
            </a:extLst>
          </p:cNvPr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42C2C49A-15DD-4AAD-93BB-1A7BED500A64}"/>
              </a:ext>
            </a:extLst>
          </p:cNvPr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F849825E-9C3B-4D5C-84CC-928539D459CC}"/>
              </a:ext>
            </a:extLst>
          </p:cNvPr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0B33BAAE-8467-4E85-AC2B-171286EE4D44}"/>
              </a:ext>
            </a:extLst>
          </p:cNvPr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8BFB224F-3D08-428A-8F39-72D29B4FD6A5}"/>
              </a:ext>
            </a:extLst>
          </p:cNvPr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3C38D1DF-4E52-4AF5-B6D1-201D4F1E434B}"/>
              </a:ext>
            </a:extLst>
          </p:cNvPr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B4EB8454-77B8-4C72-A246-EE03F611A5A5}"/>
              </a:ext>
            </a:extLst>
          </p:cNvPr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3" name="Oval 122">
            <a:extLst>
              <a:ext uri="{FF2B5EF4-FFF2-40B4-BE49-F238E27FC236}">
                <a16:creationId xmlns:a16="http://schemas.microsoft.com/office/drawing/2014/main" id="{12FEADE7-AADA-4D83-8971-7C283C2D12A1}"/>
              </a:ext>
            </a:extLst>
          </p:cNvPr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4" name="Oval 123">
            <a:extLst>
              <a:ext uri="{FF2B5EF4-FFF2-40B4-BE49-F238E27FC236}">
                <a16:creationId xmlns:a16="http://schemas.microsoft.com/office/drawing/2014/main" id="{CB7319F3-43A6-4B0E-AACC-E5B4321AED18}"/>
              </a:ext>
            </a:extLst>
          </p:cNvPr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5" name="Oval 124">
            <a:extLst>
              <a:ext uri="{FF2B5EF4-FFF2-40B4-BE49-F238E27FC236}">
                <a16:creationId xmlns:a16="http://schemas.microsoft.com/office/drawing/2014/main" id="{04CBCB2C-7BF3-4B2B-AF55-19E6D8E8BEE8}"/>
              </a:ext>
            </a:extLst>
          </p:cNvPr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6" name="Oval 125">
            <a:extLst>
              <a:ext uri="{FF2B5EF4-FFF2-40B4-BE49-F238E27FC236}">
                <a16:creationId xmlns:a16="http://schemas.microsoft.com/office/drawing/2014/main" id="{BF34D981-C242-45A4-B642-925E207672EB}"/>
              </a:ext>
            </a:extLst>
          </p:cNvPr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7" name="Oval 126">
            <a:extLst>
              <a:ext uri="{FF2B5EF4-FFF2-40B4-BE49-F238E27FC236}">
                <a16:creationId xmlns:a16="http://schemas.microsoft.com/office/drawing/2014/main" id="{81ED31B9-8337-4D76-93AA-0EDCC4486FCE}"/>
              </a:ext>
            </a:extLst>
          </p:cNvPr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8" name="Oval 127">
            <a:extLst>
              <a:ext uri="{FF2B5EF4-FFF2-40B4-BE49-F238E27FC236}">
                <a16:creationId xmlns:a16="http://schemas.microsoft.com/office/drawing/2014/main" id="{1C2D11CF-902B-4A4B-BBCA-A021837AA280}"/>
              </a:ext>
            </a:extLst>
          </p:cNvPr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B5CABB61-8460-460C-8B52-CAB87D3B5BC3}"/>
              </a:ext>
            </a:extLst>
          </p:cNvPr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17AC148A-8B0C-4746-846F-E441DF88C55A}"/>
              </a:ext>
            </a:extLst>
          </p:cNvPr>
          <p:cNvSpPr>
            <a:spLocks noChangeAspect="1"/>
          </p:cNvSpPr>
          <p:nvPr/>
        </p:nvSpPr>
        <p:spPr>
          <a:xfrm>
            <a:off x="11113" y="4941888"/>
            <a:ext cx="611187" cy="61118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57E200D2-AA38-4F45-9DA7-5EE4E882C531}"/>
              </a:ext>
            </a:extLst>
          </p:cNvPr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7BA00FBF-381C-486B-A699-E0EF7B3F5838}"/>
              </a:ext>
            </a:extLst>
          </p:cNvPr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AA68AA4E-BF36-4329-BE3E-B3855BD6327F}"/>
              </a:ext>
            </a:extLst>
          </p:cNvPr>
          <p:cNvSpPr>
            <a:spLocks noChangeAspect="1"/>
          </p:cNvSpPr>
          <p:nvPr/>
        </p:nvSpPr>
        <p:spPr>
          <a:xfrm>
            <a:off x="-25400" y="482600"/>
            <a:ext cx="598488" cy="904875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2D12985C-0B9D-4AC9-BCAA-272B3A17C5F5}"/>
              </a:ext>
            </a:extLst>
          </p:cNvPr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F5F2AB13-107B-46E3-959C-90CF340BC801}"/>
              </a:ext>
            </a:extLst>
          </p:cNvPr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9D4EDAAA-2BB5-4CCA-8464-E4DECDEADF27}"/>
              </a:ext>
            </a:extLst>
          </p:cNvPr>
          <p:cNvSpPr>
            <a:spLocks noChangeAspect="1"/>
          </p:cNvSpPr>
          <p:nvPr/>
        </p:nvSpPr>
        <p:spPr>
          <a:xfrm>
            <a:off x="371475" y="1887538"/>
            <a:ext cx="609600" cy="60960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D2948E53-25CB-45F2-95A3-BA149EB3148A}"/>
              </a:ext>
            </a:extLst>
          </p:cNvPr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F6AF27CD-A175-4A6E-98C6-43CC2AB4ECC0}"/>
              </a:ext>
            </a:extLst>
          </p:cNvPr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85059BDB-264B-4A51-8DDD-B4F5638B31B3}"/>
              </a:ext>
            </a:extLst>
          </p:cNvPr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FE6119B1-897E-4E98-A412-17C02DC94FCD}"/>
              </a:ext>
            </a:extLst>
          </p:cNvPr>
          <p:cNvSpPr>
            <a:spLocks noChangeAspect="1"/>
          </p:cNvSpPr>
          <p:nvPr/>
        </p:nvSpPr>
        <p:spPr>
          <a:xfrm>
            <a:off x="7748588" y="282575"/>
            <a:ext cx="1128712" cy="112871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5C53ABC7-5FA6-437C-BBDB-ACB26B2B6366}"/>
              </a:ext>
            </a:extLst>
          </p:cNvPr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8FE91881-B5AB-4016-9446-3385DD429C2B}"/>
              </a:ext>
            </a:extLst>
          </p:cNvPr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940F8683-7233-4FF6-89B2-FB78794E940C}"/>
              </a:ext>
            </a:extLst>
          </p:cNvPr>
          <p:cNvSpPr>
            <a:spLocks noChangeAspect="1"/>
          </p:cNvSpPr>
          <p:nvPr/>
        </p:nvSpPr>
        <p:spPr>
          <a:xfrm>
            <a:off x="7470775" y="1327150"/>
            <a:ext cx="608013" cy="60801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1DBFA64E-12EA-4B78-B8C7-6634C9FB637E}"/>
              </a:ext>
            </a:extLst>
          </p:cNvPr>
          <p:cNvSpPr>
            <a:spLocks noChangeAspect="1"/>
          </p:cNvSpPr>
          <p:nvPr/>
        </p:nvSpPr>
        <p:spPr>
          <a:xfrm>
            <a:off x="7629525" y="5611813"/>
            <a:ext cx="738188" cy="73818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FF74CBAA-EF93-47F9-8E41-E66B91ABE5E8}"/>
              </a:ext>
            </a:extLst>
          </p:cNvPr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CD59B967-E8E1-4F8A-A551-CE60F506AC19}"/>
              </a:ext>
            </a:extLst>
          </p:cNvPr>
          <p:cNvSpPr>
            <a:spLocks noChangeAspect="1"/>
          </p:cNvSpPr>
          <p:nvPr/>
        </p:nvSpPr>
        <p:spPr>
          <a:xfrm>
            <a:off x="7494588" y="4927600"/>
            <a:ext cx="738187" cy="738188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7AAA946E-555C-4FFA-A5A7-DE77173435DE}"/>
              </a:ext>
            </a:extLst>
          </p:cNvPr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2D6A51E9-08D1-44C6-A329-5C8516301FB0}"/>
              </a:ext>
            </a:extLst>
          </p:cNvPr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C5F8601F-917C-4D02-AE67-4CC8D9EA024E}"/>
              </a:ext>
            </a:extLst>
          </p:cNvPr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91731121-A666-4C7B-BA9E-9A455E367EB1}"/>
              </a:ext>
            </a:extLst>
          </p:cNvPr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59" name="Title Placeholder 1">
            <a:extLst>
              <a:ext uri="{FF2B5EF4-FFF2-40B4-BE49-F238E27FC236}">
                <a16:creationId xmlns:a16="http://schemas.microsoft.com/office/drawing/2014/main" id="{828976CB-C9F9-49EA-B19D-EDB3A5BC97A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09650" y="676275"/>
            <a:ext cx="71247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160" name="Text Placeholder 2">
            <a:extLst>
              <a:ext uri="{FF2B5EF4-FFF2-40B4-BE49-F238E27FC236}">
                <a16:creationId xmlns:a16="http://schemas.microsoft.com/office/drawing/2014/main" id="{469AD05A-599A-40ED-AE9C-95EB76869C4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009650" y="1806575"/>
            <a:ext cx="7124700" cy="40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696F1D-EE43-422C-9C91-CD693E9B41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37313" y="5951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650F-EF00-4C03-95E3-C058DD241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1100" y="5951538"/>
            <a:ext cx="525621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2CCB0-24DD-4017-98C6-CEDE8B3E96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3088" y="5951538"/>
            <a:ext cx="6080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E59C183-FA54-480B-8158-357FFCA8B0F9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DE625713-D892-4EE0-A422-4BC5CC691FC1}"/>
              </a:ext>
            </a:extLst>
          </p:cNvPr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F721142E-BCD2-4BA2-B9FE-62F9519D65F4}"/>
              </a:ext>
            </a:extLst>
          </p:cNvPr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D37099BF-01AF-47EE-97DA-6613DAFA1943}"/>
              </a:ext>
            </a:extLst>
          </p:cNvPr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594BCB5A-A493-4F5E-88B0-1037EE504CB9}"/>
              </a:ext>
            </a:extLst>
          </p:cNvPr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844A2CE-EA4A-45FA-99C2-A4FB41EF4210}"/>
              </a:ext>
            </a:extLst>
          </p:cNvPr>
          <p:cNvSpPr>
            <a:spLocks noChangeAspect="1"/>
          </p:cNvSpPr>
          <p:nvPr/>
        </p:nvSpPr>
        <p:spPr>
          <a:xfrm>
            <a:off x="153988" y="2698750"/>
            <a:ext cx="468312" cy="46831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F421FAC6-A5A4-47E1-930C-653E8022F620}"/>
              </a:ext>
            </a:extLst>
          </p:cNvPr>
          <p:cNvSpPr>
            <a:spLocks noChangeAspect="1"/>
          </p:cNvSpPr>
          <p:nvPr/>
        </p:nvSpPr>
        <p:spPr>
          <a:xfrm>
            <a:off x="474663" y="3167063"/>
            <a:ext cx="458787" cy="45878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78107141-2103-45B3-92BC-2EE86FFD8B5E}"/>
              </a:ext>
            </a:extLst>
          </p:cNvPr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09250529-8966-4F46-9E5C-1F38D7C92D31}"/>
              </a:ext>
            </a:extLst>
          </p:cNvPr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ECC7A276-EAA0-4EA3-93E6-1FAC4BE436E0}"/>
              </a:ext>
            </a:extLst>
          </p:cNvPr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14" r:id="rId9"/>
    <p:sldLayoutId id="2147484104" r:id="rId10"/>
    <p:sldLayoutId id="2147484105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Trebuchet MS" pitchFamily="34" charset="0"/>
          <a:cs typeface="Trebuchet M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  <a:ea typeface="Trebuchet MS" pitchFamily="34" charset="0"/>
          <a:cs typeface="Trebuchet MS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  <a:ea typeface="Trebuchet MS" pitchFamily="34" charset="0"/>
          <a:cs typeface="Trebuchet MS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  <a:ea typeface="Trebuchet MS" pitchFamily="34" charset="0"/>
          <a:cs typeface="Trebuchet MS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  <a:ea typeface="Trebuchet MS" pitchFamily="34" charset="0"/>
          <a:cs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Wingdings 2" panose="05020102010507070707" pitchFamily="18" charset="2"/>
        <a:buChar char="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Wingdings 2" panose="05020102010507070707" pitchFamily="18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Wingdings 2" panose="05020102010507070707" pitchFamily="18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Wingdings 2" panose="05020102010507070707" pitchFamily="18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Wingdings 2" panose="05020102010507070707" pitchFamily="18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A3207090-75AD-442F-B2A6-7B3266127736}"/>
              </a:ext>
            </a:extLst>
          </p:cNvPr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A965BC13-34DE-4E7F-8E75-798ADE255CDA}"/>
              </a:ext>
            </a:extLst>
          </p:cNvPr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+mn-lt"/>
            </a:endParaRPr>
          </a:p>
        </p:txBody>
      </p:sp>
      <p:sp>
        <p:nvSpPr>
          <p:cNvPr id="2052" name="Title Placeholder 8">
            <a:extLst>
              <a:ext uri="{FF2B5EF4-FFF2-40B4-BE49-F238E27FC236}">
                <a16:creationId xmlns:a16="http://schemas.microsoft.com/office/drawing/2014/main" id="{6266E1DC-6595-4085-A45D-E560B0015D4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3" name="Text Placeholder 29">
            <a:extLst>
              <a:ext uri="{FF2B5EF4-FFF2-40B4-BE49-F238E27FC236}">
                <a16:creationId xmlns:a16="http://schemas.microsoft.com/office/drawing/2014/main" id="{4B9C6150-360C-4CC6-9BBC-BF235028383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8E4236DF-5FF5-40C5-A8C0-C07C57AD5D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CB1413EB-691B-472F-8245-F61525687F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94F77CFC-D627-410A-A3C7-C00B8A43EA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</a:defRPr>
            </a:lvl1pPr>
          </a:lstStyle>
          <a:p>
            <a:fld id="{AD98290E-B2C0-4BC4-BF77-B8038D3A7F1C}" type="slidenum">
              <a:rPr lang="en-US" altLang="en-US"/>
              <a:pPr/>
              <a:t>‹#›</a:t>
            </a:fld>
            <a:endParaRPr lang="en-US" altLang="en-US"/>
          </a:p>
        </p:txBody>
      </p:sp>
      <p:grpSp>
        <p:nvGrpSpPr>
          <p:cNvPr id="2057" name="Group 1">
            <a:extLst>
              <a:ext uri="{FF2B5EF4-FFF2-40B4-BE49-F238E27FC236}">
                <a16:creationId xmlns:a16="http://schemas.microsoft.com/office/drawing/2014/main" id="{33BA5CF7-FE0B-4108-94B9-9167C73697E0}"/>
              </a:ext>
            </a:extLst>
          </p:cNvPr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1E14329-724A-4506-881B-19DB26EC27A1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99B7F8EE-CF1F-4ED4-B91F-89AE62A28DEC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06" r:id="rId2"/>
    <p:sldLayoutId id="214748411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7" r:id="rId9"/>
    <p:sldLayoutId id="2147484112" r:id="rId10"/>
    <p:sldLayoutId id="214748411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anose="020F0502020204030204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\\ferndale\vol1\WP51\Public%20Works\UTILITIES\STORMWATER\Flood\Flood%20Preparation\Annual%20Slideshow\06%20Big%20River.wma" TargetMode="Externa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9624C9FA-B468-45DB-81C8-24C800A60C9B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752600" y="1267905"/>
            <a:ext cx="6981825" cy="10969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2020 Flood Preparation</a:t>
            </a:r>
          </a:p>
        </p:txBody>
      </p:sp>
      <p:pic>
        <p:nvPicPr>
          <p:cNvPr id="7171" name="Picture 1">
            <a:extLst>
              <a:ext uri="{FF2B5EF4-FFF2-40B4-BE49-F238E27FC236}">
                <a16:creationId xmlns:a16="http://schemas.microsoft.com/office/drawing/2014/main" id="{E018520D-8185-461E-8E28-C33F88E92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34834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2">
            <a:extLst>
              <a:ext uri="{FF2B5EF4-FFF2-40B4-BE49-F238E27FC236}">
                <a16:creationId xmlns:a16="http://schemas.microsoft.com/office/drawing/2014/main" id="{BE115D72-7289-4B66-96F7-C70300062B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048000"/>
            <a:ext cx="5562600" cy="312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AC4F5C91-EBB8-4210-9304-F7CE0F5002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543800" cy="590550"/>
          </a:xfrm>
        </p:spPr>
        <p:txBody>
          <a:bodyPr/>
          <a:lstStyle/>
          <a:p>
            <a:pPr eaLnBrk="1" hangingPunct="1"/>
            <a:r>
              <a:rPr lang="en-US" altLang="en-US" dirty="0"/>
              <a:t>Flood Operations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E133C2-B1F5-4857-B04D-00522D85E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835" y="1676400"/>
            <a:ext cx="7028329" cy="4622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663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AC4F5C91-EBB8-4210-9304-F7CE0F5002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914400"/>
            <a:ext cx="7543800" cy="590550"/>
          </a:xfrm>
        </p:spPr>
        <p:txBody>
          <a:bodyPr/>
          <a:lstStyle/>
          <a:p>
            <a:pPr eaLnBrk="1" hangingPunct="1"/>
            <a:r>
              <a:rPr lang="en-US" altLang="en-US" dirty="0"/>
              <a:t>Flood Operations 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6C0EC6-3FDB-4E2B-A2C4-8BCA365E6E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20084"/>
            <a:ext cx="8458200" cy="4556915"/>
          </a:xfrm>
        </p:spPr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Flood Event Assignments for City Staff</a:t>
            </a:r>
            <a:endParaRPr lang="en-US" sz="1400" dirty="0">
              <a:effectLst/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Public Works Director </a:t>
            </a:r>
            <a:endParaRPr lang="en-US" sz="1400" dirty="0">
              <a:effectLst/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Oversight of Public Works efforts during the Flood Event </a:t>
            </a: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914400" algn="l"/>
              </a:tabLst>
            </a:pPr>
            <a:r>
              <a:rPr lang="en-US" sz="1400" dirty="0"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Communicates directly with Administration, PW Supervisor, and Stormwater Manager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PW Supervisor</a:t>
            </a:r>
            <a:endParaRPr lang="en-US" sz="1400" dirty="0">
              <a:effectLst/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Supervises Front Line, Coordinates Flood Fight</a:t>
            </a: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914400" algn="l"/>
              </a:tabLst>
            </a:pPr>
            <a:r>
              <a:rPr lang="en-US" sz="1400" dirty="0"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Communicates directly PW Director, Stormwater Manager, EOC, and PW Foreman &amp; Crew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PW Foreman</a:t>
            </a:r>
            <a:endParaRPr lang="en-US" sz="1400" dirty="0">
              <a:effectLst/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Front line flood fight and hot spot monitoring</a:t>
            </a: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914400" algn="l"/>
              </a:tabLst>
            </a:pPr>
            <a:r>
              <a:rPr lang="en-US" sz="1400" dirty="0"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Communicates directly with PW Supervisor and Crew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>
              <a:effectLst/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PW Crew</a:t>
            </a:r>
            <a:endParaRPr lang="en-US" sz="1400" dirty="0">
              <a:effectLst/>
              <a:latin typeface="Constantia" panose="02030602050306030303" pitchFamily="18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Front line flood fight and hot spot monitoring; places sand bags and road signs</a:t>
            </a:r>
          </a:p>
          <a:p>
            <a:pPr>
              <a:spcBef>
                <a:spcPts val="0"/>
              </a:spcBef>
              <a:spcAft>
                <a:spcPts val="0"/>
              </a:spcAft>
              <a:tabLst>
                <a:tab pos="914400" algn="l"/>
              </a:tabLst>
            </a:pPr>
            <a:r>
              <a:rPr lang="en-US" sz="1400" dirty="0">
                <a:effectLst/>
                <a:latin typeface="Constantia" panose="02030602050306030303" pitchFamily="18" charset="0"/>
                <a:ea typeface="Times New Roman" panose="02020603050405020304" pitchFamily="18" charset="0"/>
              </a:rPr>
              <a:t>Communicates directly with PW Supervisor and PW Foreman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AC4F5C91-EBB8-4210-9304-F7CE0F5002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914400"/>
            <a:ext cx="7543800" cy="590550"/>
          </a:xfrm>
        </p:spPr>
        <p:txBody>
          <a:bodyPr/>
          <a:lstStyle/>
          <a:p>
            <a:pPr eaLnBrk="1" hangingPunct="1"/>
            <a:r>
              <a:rPr lang="en-US" altLang="en-US" dirty="0"/>
              <a:t>Flood Operations 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7164FBA-9558-4C80-AE2D-D2753181DCF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447267" y="1981200"/>
            <a:ext cx="8249466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914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>
              <a:tabLst>
                <a:tab pos="914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>
              <a:tabLst>
                <a:tab pos="914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>
              <a:tabLst>
                <a:tab pos="914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>
              <a:tabLst>
                <a:tab pos="914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latin typeface="Constantia" panose="02030602050306030303" pitchFamily="18" charset="0"/>
              </a:rPr>
              <a:t>Flood Event Assignments for City Staff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400" b="1" dirty="0">
              <a:latin typeface="Constantia" panose="02030602050306030303" pitchFamily="18" charset="0"/>
            </a:endParaRPr>
          </a:p>
          <a:p>
            <a:pPr marL="0" lvl="0" indent="0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914400" algn="l"/>
              </a:tabLst>
            </a:pPr>
            <a:r>
              <a:rPr lang="en-US" altLang="en-US" sz="1400" b="1" dirty="0">
                <a:latin typeface="Constantia" panose="02030602050306030303" pitchFamily="18" charset="0"/>
              </a:rPr>
              <a:t>Stormwater Manager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en-US" sz="1400" dirty="0">
                <a:latin typeface="Constantia" panose="02030602050306030303" pitchFamily="18" charset="0"/>
              </a:rPr>
              <a:t>Coordinates Stormwater Technician, Administration Support, and Volunteers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en-US" sz="1400" dirty="0">
                <a:latin typeface="Constantia" panose="02030602050306030303" pitchFamily="18" charset="0"/>
              </a:rPr>
              <a:t>Communicates directly with PW Director, PW Supervisor, and PR</a:t>
            </a:r>
          </a:p>
          <a:p>
            <a:pPr marL="0" lvl="0" indent="0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914400" algn="l"/>
              </a:tabLst>
            </a:pPr>
            <a:endParaRPr lang="en-US" altLang="en-US" sz="1400" b="1" dirty="0">
              <a:latin typeface="Constantia" panose="02030602050306030303" pitchFamily="18" charset="0"/>
            </a:endParaRPr>
          </a:p>
          <a:p>
            <a:pPr marL="0" lvl="0" indent="0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914400" algn="l"/>
              </a:tabLst>
            </a:pPr>
            <a:r>
              <a:rPr lang="en-US" altLang="en-US" sz="1400" b="1" dirty="0">
                <a:latin typeface="Constantia" panose="02030602050306030303" pitchFamily="18" charset="0"/>
              </a:rPr>
              <a:t>Emergency Operations Center (EOC) Liaison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en-US" sz="1400" dirty="0">
                <a:latin typeface="Constantia" panose="02030602050306030303" pitchFamily="18" charset="0"/>
              </a:rPr>
              <a:t>Represents the City of Ferndale at the Whatcom County EOC in Bellingham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en-US" sz="1400" dirty="0">
                <a:latin typeface="Constantia" panose="02030602050306030303" pitchFamily="18" charset="0"/>
              </a:rPr>
              <a:t>Gathers information from entities at EOC and relays to City of Ferndale; Presents updates from City of Ferndale and request materials if needed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en-US" sz="1400" dirty="0">
                <a:latin typeface="Constantia" panose="02030602050306030303" pitchFamily="18" charset="0"/>
              </a:rPr>
              <a:t>Communicates directly with PW Supervisor</a:t>
            </a:r>
          </a:p>
          <a:p>
            <a:pPr marL="0" lvl="0" indent="0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914400" algn="l"/>
              </a:tabLst>
            </a:pPr>
            <a:r>
              <a:rPr lang="en-US" altLang="en-US" sz="1400" b="1" dirty="0">
                <a:latin typeface="Constantia" panose="02030602050306030303" pitchFamily="18" charset="0"/>
              </a:rPr>
              <a:t> </a:t>
            </a:r>
          </a:p>
          <a:p>
            <a:pPr marL="0" lvl="0" indent="0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914400" algn="l"/>
              </a:tabLst>
            </a:pPr>
            <a:r>
              <a:rPr lang="en-US" altLang="en-US" sz="1400" b="1" dirty="0">
                <a:latin typeface="Constantia" panose="02030602050306030303" pitchFamily="18" charset="0"/>
              </a:rPr>
              <a:t>Backup Public Works Crew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en-US" sz="1400" dirty="0">
                <a:latin typeface="Constantia" panose="02030602050306030303" pitchFamily="18" charset="0"/>
              </a:rPr>
              <a:t>Assists Public Works crew as necessary  </a:t>
            </a:r>
          </a:p>
          <a:p>
            <a:pPr marL="285750" lvl="1" indent="-285750"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buSzPct val="95000"/>
            </a:pPr>
            <a:r>
              <a:rPr lang="en-US" altLang="en-US" sz="1400" dirty="0">
                <a:latin typeface="Constantia" panose="02030602050306030303" pitchFamily="18" charset="0"/>
              </a:rPr>
              <a:t>Fills and places sand bags, places road signs</a:t>
            </a:r>
          </a:p>
          <a:p>
            <a:pPr marL="285750" lvl="1" indent="-285750"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buSzPct val="95000"/>
            </a:pPr>
            <a:r>
              <a:rPr lang="en-US" altLang="en-US" sz="1400" dirty="0">
                <a:latin typeface="Constantia" panose="02030602050306030303" pitchFamily="18" charset="0"/>
              </a:rPr>
              <a:t>Communicates directly with PW Foreman and PW Supervisor</a:t>
            </a:r>
          </a:p>
          <a:p>
            <a:pPr marL="0" lvl="1" indent="0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buSzPct val="95000"/>
              <a:buNone/>
              <a:tabLst>
                <a:tab pos="914400" algn="l"/>
              </a:tabLst>
            </a:pPr>
            <a:endParaRPr lang="en-US" altLang="en-US" sz="1400" b="1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673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AC4F5C91-EBB8-4210-9304-F7CE0F5002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914400"/>
            <a:ext cx="7543800" cy="590550"/>
          </a:xfrm>
        </p:spPr>
        <p:txBody>
          <a:bodyPr/>
          <a:lstStyle/>
          <a:p>
            <a:pPr eaLnBrk="1" hangingPunct="1"/>
            <a:r>
              <a:rPr lang="en-US" altLang="en-US" dirty="0"/>
              <a:t>Flood Operations 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7164FBA-9558-4C80-AE2D-D2753181DCF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447267" y="2075765"/>
            <a:ext cx="8249466" cy="4185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914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>
              <a:tabLst>
                <a:tab pos="914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>
              <a:tabLst>
                <a:tab pos="914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>
              <a:tabLst>
                <a:tab pos="914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>
              <a:tabLst>
                <a:tab pos="914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latin typeface="Constantia" panose="02030602050306030303" pitchFamily="18" charset="0"/>
              </a:rPr>
              <a:t>Flood Event Assignments for City Staff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400" b="1" dirty="0">
              <a:latin typeface="Constantia" panose="02030602050306030303" pitchFamily="18" charset="0"/>
            </a:endParaRPr>
          </a:p>
          <a:p>
            <a:pPr marL="0" lvl="0" indent="0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914400" algn="l"/>
              </a:tabLst>
            </a:pPr>
            <a:r>
              <a:rPr lang="en-US" altLang="en-US" sz="1400" b="1" dirty="0">
                <a:latin typeface="Constantia" panose="02030602050306030303" pitchFamily="18" charset="0"/>
              </a:rPr>
              <a:t>FEMA Data Gatherer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en-US" sz="1400" dirty="0">
                <a:latin typeface="Constantia" panose="02030602050306030303" pitchFamily="18" charset="0"/>
              </a:rPr>
              <a:t>Ensures the City has proper documentation as required by FEMA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en-US" sz="1400" dirty="0">
                <a:latin typeface="Constantia" panose="02030602050306030303" pitchFamily="18" charset="0"/>
              </a:rPr>
              <a:t>Takes pictures and gathers specific data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altLang="en-US" sz="1400" dirty="0">
                <a:latin typeface="Constantia" panose="02030602050306030303" pitchFamily="18" charset="0"/>
              </a:rPr>
              <a:t>Communicates directly with Stormwater Manager </a:t>
            </a:r>
          </a:p>
          <a:p>
            <a:pPr marL="0" lvl="0" indent="0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914400" algn="l"/>
              </a:tabLst>
            </a:pPr>
            <a:endParaRPr lang="en-US" altLang="en-US" sz="1400" b="1" dirty="0">
              <a:latin typeface="Constantia" panose="02030602050306030303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latin typeface="Constantia" panose="02030602050306030303" pitchFamily="18" charset="0"/>
              </a:rPr>
              <a:t>Communications Officer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onstantia" panose="02030602050306030303" pitchFamily="18" charset="0"/>
              </a:rPr>
              <a:t>Coordinates Communications, Public Relations, FEMA documentation Develops press releases, email correspondence and updates to the City’s website and reports to the Ferndale Record Journal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onstantia" panose="02030602050306030303" pitchFamily="18" charset="0"/>
              </a:rPr>
              <a:t>Communicates directly with Stormwater Manager, Public, and Staff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latin typeface="Constantia" panose="02030602050306030303" pitchFamily="18" charset="0"/>
              </a:rPr>
              <a:t> 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latin typeface="Constantia" panose="02030602050306030303" pitchFamily="18" charset="0"/>
              </a:rPr>
              <a:t>City Hall Phone Operator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onstantia" panose="02030602050306030303" pitchFamily="18" charset="0"/>
              </a:rPr>
              <a:t>Answers questions and relays information to and from Ferndale citizens who call City Hall.  Reads from “Flood FAQ” Document.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onstantia" panose="02030602050306030303" pitchFamily="18" charset="0"/>
              </a:rPr>
              <a:t>Tracks donations of materials and time on “Donations” spreadsheet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onstantia" panose="02030602050306030303" pitchFamily="18" charset="0"/>
              </a:rPr>
              <a:t>Communicates directly with Stormwater Manager and Public</a:t>
            </a:r>
          </a:p>
          <a:p>
            <a:pPr marL="0" lvl="0" indent="0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914400" algn="l"/>
              </a:tabLst>
            </a:pPr>
            <a:endParaRPr lang="en-US" altLang="en-US" sz="1400" dirty="0">
              <a:latin typeface="Constantia" panose="02030602050306030303" pitchFamily="18" charset="0"/>
            </a:endParaRPr>
          </a:p>
          <a:p>
            <a:pPr marL="0" lvl="1" indent="0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buSzPct val="95000"/>
              <a:buNone/>
              <a:tabLst>
                <a:tab pos="914400" algn="l"/>
              </a:tabLst>
            </a:pPr>
            <a:endParaRPr lang="en-US" altLang="en-US" sz="1400" b="1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222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AC4F5C91-EBB8-4210-9304-F7CE0F5002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914400"/>
            <a:ext cx="7543800" cy="590550"/>
          </a:xfrm>
        </p:spPr>
        <p:txBody>
          <a:bodyPr/>
          <a:lstStyle/>
          <a:p>
            <a:pPr eaLnBrk="1" hangingPunct="1"/>
            <a:r>
              <a:rPr lang="en-US" altLang="en-US" dirty="0"/>
              <a:t>Flood Operations 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17164FBA-9558-4C80-AE2D-D2753181DCFE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447267" y="1981200"/>
            <a:ext cx="8249466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914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>
              <a:tabLst>
                <a:tab pos="914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>
              <a:tabLst>
                <a:tab pos="914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>
              <a:tabLst>
                <a:tab pos="914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>
              <a:tabLst>
                <a:tab pos="914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14400" algn="l"/>
              </a:tabLs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latin typeface="Constantia" panose="02030602050306030303" pitchFamily="18" charset="0"/>
              </a:rPr>
              <a:t>Flood Event Assignments for City Staff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400" b="1" dirty="0">
              <a:latin typeface="Constantia" panose="02030602050306030303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latin typeface="Constantia" panose="02030602050306030303" pitchFamily="18" charset="0"/>
              </a:rPr>
              <a:t>Volunteer Sign-Up Coordinator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onstantia" panose="02030602050306030303" pitchFamily="18" charset="0"/>
              </a:rPr>
              <a:t>Serves as “gate keeper” at the City Hall for volunteers.  Ensures that each volunteer is signed in and accounted for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onstantia" panose="02030602050306030303" pitchFamily="18" charset="0"/>
              </a:rPr>
              <a:t>Tracks volunteers and signatures on the “Volunteer Inventory” Document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onstantia" panose="02030602050306030303" pitchFamily="18" charset="0"/>
              </a:rPr>
              <a:t>Communicates directly with Stormwater Manager and Volunteers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>
              <a:latin typeface="Constantia" panose="02030602050306030303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latin typeface="Constantia" panose="02030602050306030303" pitchFamily="18" charset="0"/>
              </a:rPr>
              <a:t>Sandbag Fill Station Supply Monitor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onstantia" panose="02030602050306030303" pitchFamily="18" charset="0"/>
              </a:rPr>
              <a:t>Ensures the sandbag fill station located behind City Hall is full stocked and operating smoothly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onstantia" panose="02030602050306030303" pitchFamily="18" charset="0"/>
              </a:rPr>
              <a:t>Contacts Stormwater Manager if supplies are running low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latin typeface="Constantia" panose="02030602050306030303" pitchFamily="18" charset="0"/>
              </a:rPr>
              <a:t>Communicates directly with Stormwater Manager and Public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en-US" sz="1400" dirty="0">
              <a:latin typeface="Constantia" panose="02030602050306030303" pitchFamily="18" charset="0"/>
            </a:endParaRPr>
          </a:p>
          <a:p>
            <a:pPr marL="0" lvl="1" indent="0" defTabSz="91440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D0D9"/>
              </a:buClr>
              <a:buSzPct val="95000"/>
              <a:buNone/>
              <a:tabLst>
                <a:tab pos="914400" algn="l"/>
              </a:tabLst>
            </a:pPr>
            <a:endParaRPr lang="en-US" altLang="en-US" sz="1400" b="1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224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146A2BF-8A46-45B5-8DF1-22FBA3A5E91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745767" y="76201"/>
            <a:ext cx="7116762" cy="990600"/>
          </a:xfrm>
        </p:spPr>
        <p:txBody>
          <a:bodyPr/>
          <a:lstStyle/>
          <a:p>
            <a:pPr eaLnBrk="1" hangingPunct="1"/>
            <a:r>
              <a:rPr lang="en-US" altLang="en-US" dirty="0">
                <a:cs typeface="Trebuchet MS" panose="020B0603020202020204" pitchFamily="34" charset="0"/>
              </a:rPr>
              <a:t>Flood Event Hot Spots</a:t>
            </a:r>
            <a:br>
              <a:rPr lang="en-US" altLang="en-US" dirty="0">
                <a:cs typeface="Trebuchet MS" panose="020B0603020202020204" pitchFamily="34" charset="0"/>
              </a:rPr>
            </a:br>
            <a:r>
              <a:rPr lang="en-US" altLang="en-US" sz="2000" dirty="0">
                <a:cs typeface="Trebuchet MS" panose="020B0603020202020204" pitchFamily="34" charset="0"/>
              </a:rPr>
              <a:t>(2009 Flood)</a:t>
            </a:r>
          </a:p>
        </p:txBody>
      </p:sp>
      <p:pic>
        <p:nvPicPr>
          <p:cNvPr id="4" name="06 Big River.wma">
            <a:hlinkClick r:id="" action="ppaction://media"/>
            <a:extLst>
              <a:ext uri="{FF2B5EF4-FFF2-40B4-BE49-F238E27FC236}">
                <a16:creationId xmlns:a16="http://schemas.microsoft.com/office/drawing/2014/main" id="{3A256607-E5D1-4996-A11D-B50252E48518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51054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A4E48FD-5721-44FC-BFF8-2B118CA89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6929" y="1346200"/>
            <a:ext cx="6705600" cy="4973899"/>
          </a:xfrm>
          <a:prstGeom prst="rect">
            <a:avLst/>
          </a:prstGeom>
        </p:spPr>
      </p:pic>
    </p:spTree>
  </p:cSld>
  <p:clrMapOvr>
    <a:masterClrMapping/>
  </p:clrMapOvr>
  <p:transition spd="slow" advClick="0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xit" presetSubtype="32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50" grpId="0"/>
      <p:bldP spid="205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EA1ED2E6-8C72-43C2-BC92-4834284232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cs typeface="Trebuchet MS" panose="020B0603020202020204" pitchFamily="34" charset="0"/>
              </a:rPr>
              <a:t>Bass Street, Railroad Trestle</a:t>
            </a:r>
          </a:p>
        </p:txBody>
      </p:sp>
      <p:pic>
        <p:nvPicPr>
          <p:cNvPr id="40967" name="Picture 7" descr="Bass St Trestle 1-8-09 6">
            <a:extLst>
              <a:ext uri="{FF2B5EF4-FFF2-40B4-BE49-F238E27FC236}">
                <a16:creationId xmlns:a16="http://schemas.microsoft.com/office/drawing/2014/main" id="{8183091B-159E-4660-9AA5-D76E4987F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447800"/>
            <a:ext cx="5791200" cy="43434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8" name="Picture 8" descr="Bass St Trestle 1-8-09 7">
            <a:extLst>
              <a:ext uri="{FF2B5EF4-FFF2-40B4-BE49-F238E27FC236}">
                <a16:creationId xmlns:a16="http://schemas.microsoft.com/office/drawing/2014/main" id="{7DA87E80-7FD9-46D0-8E01-FEC632A35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0"/>
            <a:ext cx="5791200" cy="43434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9" name="Picture 9" descr="Bass St Trestle 1-8-09 4">
            <a:extLst>
              <a:ext uri="{FF2B5EF4-FFF2-40B4-BE49-F238E27FC236}">
                <a16:creationId xmlns:a16="http://schemas.microsoft.com/office/drawing/2014/main" id="{79D65B93-1B95-4FBA-B47D-E6B617007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24000"/>
            <a:ext cx="5791200" cy="43434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4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0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" presetID="22" presetClass="exit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1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xit" presetSubtype="4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10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324D41A5-AB5F-49D2-9E86-4A3BB85DD0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cs typeface="Trebuchet MS" panose="020B0603020202020204" pitchFamily="34" charset="0"/>
              </a:rPr>
              <a:t>Ferndale Road, jersey barriers</a:t>
            </a:r>
          </a:p>
        </p:txBody>
      </p:sp>
      <p:pic>
        <p:nvPicPr>
          <p:cNvPr id="49156" name="Picture 4" descr="IMG_0529">
            <a:extLst>
              <a:ext uri="{FF2B5EF4-FFF2-40B4-BE49-F238E27FC236}">
                <a16:creationId xmlns:a16="http://schemas.microsoft.com/office/drawing/2014/main" id="{8702DB4F-247D-40A4-A289-492DB5664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524000"/>
            <a:ext cx="5676900" cy="4257675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7" name="Picture 5" descr="IMG_0528">
            <a:extLst>
              <a:ext uri="{FF2B5EF4-FFF2-40B4-BE49-F238E27FC236}">
                <a16:creationId xmlns:a16="http://schemas.microsoft.com/office/drawing/2014/main" id="{AFC500E8-187E-423A-A4A8-91472DFFC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63" y="1566863"/>
            <a:ext cx="5735637" cy="4300537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4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1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" dur="1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8" presetClass="exit" presetSubtype="12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10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FD5D79EE-5F30-41F8-89BB-B78D78DC38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cs typeface="Trebuchet MS" panose="020B0603020202020204" pitchFamily="34" charset="0"/>
              </a:rPr>
              <a:t>Ferndale Road, chimneys</a:t>
            </a:r>
          </a:p>
        </p:txBody>
      </p:sp>
      <p:grpSp>
        <p:nvGrpSpPr>
          <p:cNvPr id="2" name="Group 8">
            <a:extLst>
              <a:ext uri="{FF2B5EF4-FFF2-40B4-BE49-F238E27FC236}">
                <a16:creationId xmlns:a16="http://schemas.microsoft.com/office/drawing/2014/main" id="{B7693F8A-A3C0-4459-8068-CBDEDAAA5388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1524000"/>
            <a:ext cx="5451475" cy="4089400"/>
            <a:chOff x="432" y="1056"/>
            <a:chExt cx="3434" cy="2576"/>
          </a:xfrm>
        </p:grpSpPr>
        <p:pic>
          <p:nvPicPr>
            <p:cNvPr id="19464" name="Picture 5" descr="IMG_0505">
              <a:extLst>
                <a:ext uri="{FF2B5EF4-FFF2-40B4-BE49-F238E27FC236}">
                  <a16:creationId xmlns:a16="http://schemas.microsoft.com/office/drawing/2014/main" id="{1A5E8746-3937-4478-AE50-F7CA4909C0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1056"/>
              <a:ext cx="3434" cy="2576"/>
            </a:xfrm>
            <a:prstGeom prst="rect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465" name="Oval 6">
              <a:extLst>
                <a:ext uri="{FF2B5EF4-FFF2-40B4-BE49-F238E27FC236}">
                  <a16:creationId xmlns:a16="http://schemas.microsoft.com/office/drawing/2014/main" id="{EC3EEC74-4615-4B7E-AB2B-034B829EBD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2160"/>
              <a:ext cx="528" cy="480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Wingdings 2" panose="05020102010507070707" pitchFamily="18" charset="2"/>
                <a:buChar char="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Wingdings 2" panose="05020102010507070707" pitchFamily="18" charset="2"/>
                <a:buChar char="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Wingdings 2" panose="05020102010507070707" pitchFamily="18" charset="2"/>
                <a:buChar char="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Wingdings 2" panose="05020102010507070707" pitchFamily="18" charset="2"/>
                <a:buChar char="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Wingdings 2" panose="05020102010507070707" pitchFamily="18" charset="2"/>
                <a:buChar char="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Wingdings 2" panose="05020102010507070707" pitchFamily="18" charset="2"/>
                <a:buChar char="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Wingdings 2" panose="05020102010507070707" pitchFamily="18" charset="2"/>
                <a:buChar char="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Wingdings 2" panose="05020102010507070707" pitchFamily="18" charset="2"/>
                <a:buChar char="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Wingdings 2" panose="05020102010507070707" pitchFamily="18" charset="2"/>
                <a:buChar char="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/>
            </a:p>
          </p:txBody>
        </p:sp>
        <p:sp>
          <p:nvSpPr>
            <p:cNvPr id="19466" name="Line 7">
              <a:extLst>
                <a:ext uri="{FF2B5EF4-FFF2-40B4-BE49-F238E27FC236}">
                  <a16:creationId xmlns:a16="http://schemas.microsoft.com/office/drawing/2014/main" id="{91E015DA-58F7-4103-8998-8403D65F80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00" y="1824"/>
              <a:ext cx="336" cy="384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>
            <a:extLst>
              <a:ext uri="{FF2B5EF4-FFF2-40B4-BE49-F238E27FC236}">
                <a16:creationId xmlns:a16="http://schemas.microsoft.com/office/drawing/2014/main" id="{848365E0-2E55-494E-97F6-7A2D2953601D}"/>
              </a:ext>
            </a:extLst>
          </p:cNvPr>
          <p:cNvGrpSpPr>
            <a:grpSpLocks/>
          </p:cNvGrpSpPr>
          <p:nvPr/>
        </p:nvGrpSpPr>
        <p:grpSpPr bwMode="auto">
          <a:xfrm>
            <a:off x="3048000" y="1455738"/>
            <a:ext cx="5562600" cy="4170362"/>
            <a:chOff x="1920" y="917"/>
            <a:chExt cx="3504" cy="2627"/>
          </a:xfrm>
        </p:grpSpPr>
        <p:pic>
          <p:nvPicPr>
            <p:cNvPr id="19461" name="Picture 4" descr="IMG_0506">
              <a:extLst>
                <a:ext uri="{FF2B5EF4-FFF2-40B4-BE49-F238E27FC236}">
                  <a16:creationId xmlns:a16="http://schemas.microsoft.com/office/drawing/2014/main" id="{08B36C56-C20D-43EC-AFC8-86CCB1CD94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917"/>
              <a:ext cx="3504" cy="2627"/>
            </a:xfrm>
            <a:prstGeom prst="rect">
              <a:avLst/>
            </a:prstGeom>
            <a:noFill/>
            <a:ln w="12700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462" name="Oval 9">
              <a:extLst>
                <a:ext uri="{FF2B5EF4-FFF2-40B4-BE49-F238E27FC236}">
                  <a16:creationId xmlns:a16="http://schemas.microsoft.com/office/drawing/2014/main" id="{67BA47CB-4F17-470F-87D5-B5F9679B23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1872"/>
              <a:ext cx="432" cy="336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Wingdings 2" panose="05020102010507070707" pitchFamily="18" charset="2"/>
                <a:buChar char=""/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Wingdings 2" panose="05020102010507070707" pitchFamily="18" charset="2"/>
                <a:buChar char=""/>
                <a:defRPr sz="16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Wingdings 2" panose="05020102010507070707" pitchFamily="18" charset="2"/>
                <a:buChar char=""/>
                <a:defRPr sz="1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Wingdings 2" panose="05020102010507070707" pitchFamily="18" charset="2"/>
                <a:buChar char="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Wingdings 2" panose="05020102010507070707" pitchFamily="18" charset="2"/>
                <a:buChar char="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Wingdings 2" panose="05020102010507070707" pitchFamily="18" charset="2"/>
                <a:buChar char="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Wingdings 2" panose="05020102010507070707" pitchFamily="18" charset="2"/>
                <a:buChar char="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Wingdings 2" panose="05020102010507070707" pitchFamily="18" charset="2"/>
                <a:buChar char="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ts val="600"/>
                </a:spcAft>
                <a:buClr>
                  <a:schemeClr val="tx2"/>
                </a:buClr>
                <a:buFont typeface="Wingdings 2" panose="05020102010507070707" pitchFamily="18" charset="2"/>
                <a:buChar char=""/>
                <a:defRPr sz="12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altLang="en-US"/>
            </a:p>
          </p:txBody>
        </p:sp>
        <p:sp>
          <p:nvSpPr>
            <p:cNvPr id="19463" name="Line 10">
              <a:extLst>
                <a:ext uri="{FF2B5EF4-FFF2-40B4-BE49-F238E27FC236}">
                  <a16:creationId xmlns:a16="http://schemas.microsoft.com/office/drawing/2014/main" id="{CA0CFCEA-C8BF-492E-99D0-4336DF7142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0" y="1632"/>
              <a:ext cx="288" cy="240"/>
            </a:xfrm>
            <a:prstGeom prst="line">
              <a:avLst/>
            </a:prstGeom>
            <a:noFill/>
            <a:ln w="44450">
              <a:solidFill>
                <a:schemeClr val="accent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advClick="0" advTm="4000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xit" presetSubtype="0" accel="10000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6" presetID="50" presetClass="exit" presetSubtype="0" accel="10000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5A9E8D32-5852-4EC8-8BCD-9662E2A5EE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cs typeface="Trebuchet MS" panose="020B0603020202020204" pitchFamily="34" charset="0"/>
              </a:rPr>
              <a:t>Main Street near McDonalds</a:t>
            </a:r>
          </a:p>
        </p:txBody>
      </p:sp>
      <p:pic>
        <p:nvPicPr>
          <p:cNvPr id="50180" name="Picture 4" descr="IMG_0566">
            <a:extLst>
              <a:ext uri="{FF2B5EF4-FFF2-40B4-BE49-F238E27FC236}">
                <a16:creationId xmlns:a16="http://schemas.microsoft.com/office/drawing/2014/main" id="{E989D87C-4355-462C-A69F-1E8B82DAD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24000"/>
            <a:ext cx="5635625" cy="4225925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1" name="Picture 5" descr="IMG_0560">
            <a:extLst>
              <a:ext uri="{FF2B5EF4-FFF2-40B4-BE49-F238E27FC236}">
                <a16:creationId xmlns:a16="http://schemas.microsoft.com/office/drawing/2014/main" id="{7C34168C-076C-4F6C-98BC-9A8C12FBC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524000"/>
            <a:ext cx="5791200" cy="43434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2" name="Picture 6" descr="IMG_0561">
            <a:extLst>
              <a:ext uri="{FF2B5EF4-FFF2-40B4-BE49-F238E27FC236}">
                <a16:creationId xmlns:a16="http://schemas.microsoft.com/office/drawing/2014/main" id="{BF9E9382-256F-471E-9C13-137CFD73B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5791200" cy="43434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4000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2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3" presetID="4" presetClass="exit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2000"/>
                                        <p:tgtEl>
                                          <p:spTgt spid="50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1" presetID="4" presetClass="exit" presetSubtype="16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2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596BEBF7-ADFC-4361-8F3D-3AAEBC1C4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5DCB8-E178-4B1A-9614-29BED5437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997325"/>
          </a:xfrm>
        </p:spPr>
        <p:txBody>
          <a:bodyPr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n-US" dirty="0"/>
              <a:t>City of Ferndale 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/>
              <a:t>2020-2021 Weather Outlook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/>
              <a:t>Flood-Related Projects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/>
              <a:t>COF Flood Prep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en-US" dirty="0"/>
              <a:t>Ferndale Flood Hot Spots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en-US" sz="2000" dirty="0"/>
          </a:p>
          <a:p>
            <a:pPr marL="457200" lvl="1" indent="0" eaLnBrk="1" fontAlgn="auto" hangingPunct="1">
              <a:spcAft>
                <a:spcPts val="0"/>
              </a:spcAft>
              <a:buFontTx/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0BB47018-AFD0-414D-A33B-3BEBDD06E0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cs typeface="Trebuchet MS" panose="020B0603020202020204" pitchFamily="34" charset="0"/>
              </a:rPr>
              <a:t>Main St./RR Trestle, storm pumps</a:t>
            </a:r>
          </a:p>
        </p:txBody>
      </p:sp>
      <p:sp>
        <p:nvSpPr>
          <p:cNvPr id="21507" name="Text Box 6">
            <a:extLst>
              <a:ext uri="{FF2B5EF4-FFF2-40B4-BE49-F238E27FC236}">
                <a16:creationId xmlns:a16="http://schemas.microsoft.com/office/drawing/2014/main" id="{4BB28D88-5D13-409A-9B5F-CD8D23B9FC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6248400"/>
            <a:ext cx="1447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>
                <a:solidFill>
                  <a:schemeClr val="tx2"/>
                </a:solidFill>
              </a:rPr>
              <a:t>(Pre-flood)</a:t>
            </a:r>
          </a:p>
        </p:txBody>
      </p:sp>
      <p:pic>
        <p:nvPicPr>
          <p:cNvPr id="21510" name="Picture 6" descr="G:\WP51\Public Works\UTILITIES\STORMWATER\Flood\Flood Preparation\Annual Slideshow\Pump Station 8 - new panel (9-27-13) (2).JPG">
            <a:extLst>
              <a:ext uri="{FF2B5EF4-FFF2-40B4-BE49-F238E27FC236}">
                <a16:creationId xmlns:a16="http://schemas.microsoft.com/office/drawing/2014/main" id="{A76E5622-B031-48F3-A235-C54ED98B9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81200"/>
            <a:ext cx="5029200" cy="37719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G:\WP51\Public Works\UTILITIES\STORMWATER\Flood\Flood Preparation\Annual Slideshow\Pump Station 8 - new panel (9-27-13) (3).JPG">
            <a:extLst>
              <a:ext uri="{FF2B5EF4-FFF2-40B4-BE49-F238E27FC236}">
                <a16:creationId xmlns:a16="http://schemas.microsoft.com/office/drawing/2014/main" id="{456FE5ED-57C7-4746-A92A-A7779021E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28800"/>
            <a:ext cx="5029200" cy="37719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4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" presetID="47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42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F074284C-A8E0-48E2-A725-C9099E04E1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cs typeface="Trebuchet MS" panose="020B0603020202020204" pitchFamily="34" charset="0"/>
              </a:rPr>
              <a:t>Main Street, Pump Station #2</a:t>
            </a:r>
          </a:p>
        </p:txBody>
      </p:sp>
      <p:pic>
        <p:nvPicPr>
          <p:cNvPr id="52228" name="Picture 4" descr="Work - 2009 flood 015">
            <a:extLst>
              <a:ext uri="{FF2B5EF4-FFF2-40B4-BE49-F238E27FC236}">
                <a16:creationId xmlns:a16="http://schemas.microsoft.com/office/drawing/2014/main" id="{1EA782C3-64B6-4F50-A33C-FF35E1873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828800"/>
            <a:ext cx="5257800" cy="394335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29" name="Picture 5" descr="Work - 2009 flood 014">
            <a:extLst>
              <a:ext uri="{FF2B5EF4-FFF2-40B4-BE49-F238E27FC236}">
                <a16:creationId xmlns:a16="http://schemas.microsoft.com/office/drawing/2014/main" id="{0EF99BC5-245B-4D08-9EC8-33B722413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5638800" cy="422910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4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52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5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2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CF469BBB-26E6-4820-B4E3-2D21241B6A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2020-2020 Predictions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B7E7C18D-2713-49A7-8B22-886B3E99CC9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981200"/>
            <a:ext cx="4038600" cy="3810000"/>
          </a:xfrm>
        </p:spPr>
        <p:txBody>
          <a:bodyPr/>
          <a:lstStyle/>
          <a:p>
            <a:pPr eaLnBrk="1" hangingPunct="1"/>
            <a:r>
              <a:rPr lang="en-US" altLang="en-US" sz="1800" dirty="0"/>
              <a:t>National Weather Service Climate Prediction Center has issued a La Ni</a:t>
            </a:r>
            <a:r>
              <a:rPr lang="en-US" sz="1800" dirty="0"/>
              <a:t>ña Advisory</a:t>
            </a:r>
          </a:p>
          <a:p>
            <a:pPr marL="0" indent="0" eaLnBrk="1" hangingPunct="1">
              <a:buNone/>
            </a:pPr>
            <a:endParaRPr lang="en-US" sz="1800" dirty="0"/>
          </a:p>
          <a:p>
            <a:pPr eaLnBrk="1" hangingPunct="1"/>
            <a:r>
              <a:rPr lang="en-US" sz="1800" dirty="0"/>
              <a:t>La Niña conditions are present and are likely to continue through the Northern Hemisphere winter 2020-2021 (~85% chance) and into Spring 2021 (~60% chance)</a:t>
            </a:r>
          </a:p>
          <a:p>
            <a:pPr marL="0" indent="0" eaLnBrk="1" hangingPunct="1">
              <a:buNone/>
            </a:pPr>
            <a:endParaRPr lang="en-US" sz="2200" dirty="0"/>
          </a:p>
          <a:p>
            <a:pPr eaLnBrk="1" hangingPunct="1"/>
            <a:r>
              <a:rPr lang="en-US" sz="1800" dirty="0"/>
              <a:t>Typically cooler, wetter winter in the Pacific Northwest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C875BE-4CC3-4434-BCA7-C5C8C41F8A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000" y="1811600"/>
            <a:ext cx="3124200" cy="4404115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CF469BBB-26E6-4820-B4E3-2D21241B6A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2020-2020 Predictions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B7E7C18D-2713-49A7-8B22-886B3E99CC9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981200"/>
            <a:ext cx="4038600" cy="3810000"/>
          </a:xfrm>
        </p:spPr>
        <p:txBody>
          <a:bodyPr/>
          <a:lstStyle/>
          <a:p>
            <a:pPr marL="0" indent="0" eaLnBrk="1" hangingPunct="1">
              <a:buNone/>
            </a:pPr>
            <a:endParaRPr lang="en-US" sz="1800" dirty="0"/>
          </a:p>
          <a:p>
            <a:pPr marL="0" indent="0" eaLnBrk="1" hangingPunct="1">
              <a:buNone/>
            </a:pPr>
            <a:endParaRPr lang="en-US" sz="2200" dirty="0"/>
          </a:p>
        </p:txBody>
      </p:sp>
      <p:pic>
        <p:nvPicPr>
          <p:cNvPr id="2050" name="Picture 2" descr="This 2020-2021 U.S. Winter Outlook map for precipitation shows wetter-than-average weather is most likely across the Northern Tier of the U.S. and drier-than-average weather is favored across the South. ">
            <a:extLst>
              <a:ext uri="{FF2B5EF4-FFF2-40B4-BE49-F238E27FC236}">
                <a16:creationId xmlns:a16="http://schemas.microsoft.com/office/drawing/2014/main" id="{5DC36BDE-0838-43BF-AB3E-1DD15BED5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4551" y="2502816"/>
            <a:ext cx="4114800" cy="2704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This U.S. Winter Outlook 2020-2021 map for temperature shows above-average temperatures are likely in the South and below-average temperatures likely in parts of the North. ">
            <a:extLst>
              <a:ext uri="{FF2B5EF4-FFF2-40B4-BE49-F238E27FC236}">
                <a16:creationId xmlns:a16="http://schemas.microsoft.com/office/drawing/2014/main" id="{B937AC87-CF4B-4CEE-BA3A-57F1D9B2A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96" y="2498888"/>
            <a:ext cx="3960454" cy="260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682419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3AB1EA25-0303-48EC-B387-2B2581CD47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Flood Projects</a:t>
            </a:r>
          </a:p>
        </p:txBody>
      </p:sp>
      <p:pic>
        <p:nvPicPr>
          <p:cNvPr id="3" name="Picture 2" descr="A picture containing outdoor, water, person, sitting&#10;&#10;Description automatically generated">
            <a:extLst>
              <a:ext uri="{FF2B5EF4-FFF2-40B4-BE49-F238E27FC236}">
                <a16:creationId xmlns:a16="http://schemas.microsoft.com/office/drawing/2014/main" id="{F3F2E9B9-EFCE-4BAC-B156-BF5F72642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2362200"/>
            <a:ext cx="5715000" cy="428625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D4BFFF-ADCC-401B-B2C7-C1DB4F3F8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33615"/>
            <a:ext cx="8229600" cy="353165"/>
          </a:xfrm>
        </p:spPr>
        <p:txBody>
          <a:bodyPr/>
          <a:lstStyle/>
          <a:p>
            <a:r>
              <a:rPr lang="en-US" dirty="0"/>
              <a:t>2019 Levee Repairs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3AB1EA25-0303-48EC-B387-2B2581CD47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Flood Projects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D4BFFF-ADCC-401B-B2C7-C1DB4F3F8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33615"/>
            <a:ext cx="8229600" cy="353165"/>
          </a:xfrm>
        </p:spPr>
        <p:txBody>
          <a:bodyPr/>
          <a:lstStyle/>
          <a:p>
            <a:r>
              <a:rPr lang="en-US" dirty="0"/>
              <a:t>2020 Pump Station 8 Pump Replacement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picture containing indoor, table, sitting, cluttered&#10;&#10;Description automatically generated">
            <a:extLst>
              <a:ext uri="{FF2B5EF4-FFF2-40B4-BE49-F238E27FC236}">
                <a16:creationId xmlns:a16="http://schemas.microsoft.com/office/drawing/2014/main" id="{EF2BB30C-025D-4660-BFA5-1E31962ED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3" y="2590799"/>
            <a:ext cx="4262860" cy="3197145"/>
          </a:xfrm>
          <a:prstGeom prst="rect">
            <a:avLst/>
          </a:prstGeom>
        </p:spPr>
      </p:pic>
      <p:pic>
        <p:nvPicPr>
          <p:cNvPr id="7" name="Picture 6" descr="A picture containing outdoor, road, bicycle, street&#10;&#10;Description automatically generated">
            <a:extLst>
              <a:ext uri="{FF2B5EF4-FFF2-40B4-BE49-F238E27FC236}">
                <a16:creationId xmlns:a16="http://schemas.microsoft.com/office/drawing/2014/main" id="{97145C28-6FBC-41A7-9D32-C249F88AA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16" y="2590800"/>
            <a:ext cx="4262859" cy="319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15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4">
            <a:extLst>
              <a:ext uri="{FF2B5EF4-FFF2-40B4-BE49-F238E27FC236}">
                <a16:creationId xmlns:a16="http://schemas.microsoft.com/office/drawing/2014/main" id="{A503A176-EBB7-4236-9528-88EB5A22A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SWIF Progress</a:t>
            </a:r>
          </a:p>
        </p:txBody>
      </p:sp>
      <p:sp>
        <p:nvSpPr>
          <p:cNvPr id="15363" name="Content Placeholder 5">
            <a:extLst>
              <a:ext uri="{FF2B5EF4-FFF2-40B4-BE49-F238E27FC236}">
                <a16:creationId xmlns:a16="http://schemas.microsoft.com/office/drawing/2014/main" id="{0298D533-35CD-4925-87D5-F19A9A0AF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163"/>
            <a:ext cx="8229600" cy="4618037"/>
          </a:xfrm>
        </p:spPr>
        <p:txBody>
          <a:bodyPr/>
          <a:lstStyle/>
          <a:p>
            <a:pPr eaLnBrk="1" hangingPunct="1"/>
            <a:r>
              <a:rPr lang="en-US" altLang="en-US" sz="2400" dirty="0">
                <a:sym typeface="Wingdings" panose="05000000000000000000" pitchFamily="2" charset="2"/>
              </a:rPr>
              <a:t>Whatcom County River and Flood administering a Floodplains by Design grant for design of levee improvements to address deficiencies, flood protection, riparian and fish habitat, and recreational opportunities.</a:t>
            </a:r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marL="977900" lvl="3" indent="0" eaLnBrk="1" hangingPunct="1">
              <a:buNone/>
            </a:pPr>
            <a:endParaRPr lang="en-US" altLang="en-US" dirty="0"/>
          </a:p>
          <a:p>
            <a:pPr marL="977900" lvl="3" indent="0" eaLnBrk="1" hangingPunct="1">
              <a:buNone/>
            </a:pPr>
            <a:r>
              <a:rPr lang="en-US" altLang="en-US" dirty="0"/>
              <a:t>*System Wide Improvement Framework</a:t>
            </a:r>
          </a:p>
        </p:txBody>
      </p:sp>
      <p:pic>
        <p:nvPicPr>
          <p:cNvPr id="15364" name="Picture 4">
            <a:extLst>
              <a:ext uri="{FF2B5EF4-FFF2-40B4-BE49-F238E27FC236}">
                <a16:creationId xmlns:a16="http://schemas.microsoft.com/office/drawing/2014/main" id="{F027DECF-158A-4673-BB04-87BC5D34D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657600"/>
            <a:ext cx="2341562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>
            <a:extLst>
              <a:ext uri="{FF2B5EF4-FFF2-40B4-BE49-F238E27FC236}">
                <a16:creationId xmlns:a16="http://schemas.microsoft.com/office/drawing/2014/main" id="{1C56BBC9-FE1C-46DA-8303-270896045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657600"/>
            <a:ext cx="2341562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E7C2E058-8268-4A53-BF3B-14FF9AD679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Flood Event Prep</a:t>
            </a:r>
          </a:p>
        </p:txBody>
      </p:sp>
      <p:pic>
        <p:nvPicPr>
          <p:cNvPr id="10243" name="Picture 5">
            <a:extLst>
              <a:ext uri="{FF2B5EF4-FFF2-40B4-BE49-F238E27FC236}">
                <a16:creationId xmlns:a16="http://schemas.microsoft.com/office/drawing/2014/main" id="{DF7B2B56-39C4-459F-AEA9-A51085AB20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5709" y="1935163"/>
            <a:ext cx="5852582" cy="4389437"/>
          </a:xfr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571026C2-1F0D-4DEC-A5F8-5978B3956F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/>
              <a:t>Flood Prep Checklist</a:t>
            </a:r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05EE0C51-779D-453D-AB30-107595EE0881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838200" y="1905000"/>
            <a:ext cx="7543800" cy="4495800"/>
          </a:xfrm>
        </p:spPr>
        <p:txBody>
          <a:bodyPr>
            <a:normAutofit fontScale="92500" lnSpcReduction="10000"/>
          </a:bodyPr>
          <a:lstStyle/>
          <a:p>
            <a:pPr marL="533400" indent="-53340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en-US" sz="1600" b="1" dirty="0"/>
              <a:t>Communication:</a:t>
            </a:r>
            <a:endParaRPr lang="en-US" sz="1600" dirty="0"/>
          </a:p>
          <a:p>
            <a:pPr marL="533400" indent="-53340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n-US" sz="1600" dirty="0"/>
              <a:t>	Radios in good repair</a:t>
            </a:r>
          </a:p>
          <a:p>
            <a:pPr marL="533400" indent="-53340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n-US" sz="1600" dirty="0"/>
              <a:t>	Who has / needs radios</a:t>
            </a:r>
            <a:endParaRPr lang="en-US" sz="1600" b="1" dirty="0"/>
          </a:p>
          <a:p>
            <a:pPr marL="533400" indent="-53340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en-US" sz="1600" b="1" dirty="0"/>
          </a:p>
          <a:p>
            <a:pPr marL="533400" indent="-53340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en-US" sz="1600" b="1" dirty="0"/>
              <a:t>Materials:</a:t>
            </a:r>
            <a:endParaRPr lang="en-US" sz="1600" dirty="0"/>
          </a:p>
          <a:p>
            <a:pPr marL="533400" indent="-53340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n-US" sz="1600" dirty="0"/>
              <a:t>	Sand and pit run stock; sufficient</a:t>
            </a:r>
          </a:p>
          <a:p>
            <a:pPr marL="533400" indent="-53340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n-US" sz="1600" dirty="0"/>
              <a:t>	Shovels </a:t>
            </a:r>
          </a:p>
          <a:p>
            <a:pPr marL="533400" indent="-53340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n-US" sz="1600" dirty="0"/>
              <a:t>	Sandbags</a:t>
            </a:r>
          </a:p>
          <a:p>
            <a:pPr marL="533400" indent="-53340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n-US" sz="1600" dirty="0"/>
              <a:t>	Signs and barricades; sufficient</a:t>
            </a:r>
            <a:endParaRPr lang="en-US" sz="1600" b="1" dirty="0"/>
          </a:p>
          <a:p>
            <a:pPr marL="533400" indent="-53340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en-US" sz="1600" b="1" dirty="0"/>
          </a:p>
          <a:p>
            <a:pPr marL="533400" indent="-53340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n-US" sz="1600" b="1" dirty="0"/>
              <a:t>Volunteers: </a:t>
            </a:r>
            <a:endParaRPr lang="en-US" sz="1600" dirty="0"/>
          </a:p>
          <a:p>
            <a:pPr marL="533400" indent="-53340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n-US" sz="1600" dirty="0"/>
              <a:t>	Where to report</a:t>
            </a:r>
          </a:p>
          <a:p>
            <a:pPr marL="533400" indent="-53340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n-US" sz="1600" dirty="0"/>
              <a:t>	What do we need from them</a:t>
            </a:r>
          </a:p>
          <a:p>
            <a:pPr marL="533400" indent="-53340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n-US" sz="1600" dirty="0"/>
              <a:t>	Bag fill station set up</a:t>
            </a:r>
          </a:p>
          <a:p>
            <a:pPr marL="533400" indent="-53340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n-US" sz="1600" dirty="0"/>
              <a:t>	Front line bagging? </a:t>
            </a:r>
            <a:endParaRPr lang="en-US" sz="1600" b="1" dirty="0"/>
          </a:p>
          <a:p>
            <a:pPr marL="533400" indent="-53340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en-US" sz="1600" b="1" dirty="0"/>
          </a:p>
          <a:p>
            <a:pPr marL="533400" indent="-53340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n-US" sz="1600" b="1" dirty="0"/>
              <a:t>Personnel:</a:t>
            </a:r>
            <a:endParaRPr lang="en-US" sz="1600" dirty="0"/>
          </a:p>
          <a:p>
            <a:pPr marL="533400" indent="-53340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n-US" sz="1600" dirty="0"/>
              <a:t>	Phone calls to city hall</a:t>
            </a:r>
          </a:p>
          <a:p>
            <a:pPr marL="533400" indent="-53340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n-US" sz="1600" dirty="0"/>
              <a:t>	EOC staff</a:t>
            </a:r>
          </a:p>
          <a:p>
            <a:pPr marL="533400" indent="-53340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n-US" sz="1600" dirty="0"/>
              <a:t>	Front lines</a:t>
            </a:r>
          </a:p>
          <a:p>
            <a:pPr marL="533400" indent="-53340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r>
              <a:rPr lang="en-US" sz="1600" dirty="0"/>
              <a:t>	FEMA data tracking documentation</a:t>
            </a:r>
            <a:endParaRPr lang="en-US" sz="1600" b="1" dirty="0"/>
          </a:p>
          <a:p>
            <a:pPr marL="533400" indent="-53340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en-US" sz="1600" dirty="0"/>
          </a:p>
        </p:txBody>
      </p:sp>
      <p:pic>
        <p:nvPicPr>
          <p:cNvPr id="11268" name="Picture 5" descr="C:\Users\WendyLaRocque\AppData\Local\Microsoft\Windows\Temporary Internet Files\Content.IE5\H0YTDI5Z\MC900250922[1].wmf">
            <a:extLst>
              <a:ext uri="{FF2B5EF4-FFF2-40B4-BE49-F238E27FC236}">
                <a16:creationId xmlns:a16="http://schemas.microsoft.com/office/drawing/2014/main" id="{066CD4C2-2F0C-4374-8CB9-AFBDFA369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309" y="990600"/>
            <a:ext cx="1133147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75DF9326-5AA8-465D-95F1-825B70B37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1905000"/>
            <a:ext cx="3352800" cy="430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0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2088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600" b="1" dirty="0"/>
              <a:t>Safety Equipment:</a:t>
            </a:r>
            <a:endParaRPr lang="en-US" altLang="en-US" sz="16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600" dirty="0"/>
              <a:t>	Hard hats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600" dirty="0"/>
              <a:t>	Safety vests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600" dirty="0"/>
              <a:t>	Gloves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600" dirty="0"/>
              <a:t>	Life jackets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600" dirty="0"/>
              <a:t>	Flashlights / spot lights</a:t>
            </a:r>
            <a:endParaRPr lang="en-US" altLang="en-US" sz="1600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600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600" b="1" dirty="0"/>
              <a:t>Hot Spots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1600" b="1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600" b="1" dirty="0"/>
              <a:t>Press Release Information:</a:t>
            </a:r>
            <a:endParaRPr lang="en-US" altLang="en-US" sz="16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600" dirty="0"/>
              <a:t>	Who is in charge of updates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600" dirty="0"/>
              <a:t>	Detours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600" dirty="0"/>
              <a:t>	Roads closed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600" dirty="0"/>
              <a:t>	Emergency Shelter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600" dirty="0"/>
              <a:t>	Forecast / Information web sites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en-US" sz="1600" dirty="0"/>
              <a:t>	Volunteers</a:t>
            </a:r>
          </a:p>
        </p:txBody>
      </p:sp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ummer">
  <a:themeElements>
    <a:clrScheme name="Summer">
      <a:dk1>
        <a:sysClr val="windowText" lastClr="000000"/>
      </a:dk1>
      <a:lt1>
        <a:sysClr val="window" lastClr="FFFFFF"/>
      </a:lt1>
      <a:dk2>
        <a:srgbClr val="E89117"/>
      </a:dk2>
      <a:lt2>
        <a:srgbClr val="FEDD78"/>
      </a:lt2>
      <a:accent1>
        <a:srgbClr val="A1B633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F491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882</TotalTime>
  <Words>713</Words>
  <Application>Microsoft Office PowerPoint</Application>
  <PresentationFormat>On-screen Show (4:3)</PresentationFormat>
  <Paragraphs>136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Constantia</vt:lpstr>
      <vt:lpstr>Courier New</vt:lpstr>
      <vt:lpstr>Verdana</vt:lpstr>
      <vt:lpstr>Wingdings</vt:lpstr>
      <vt:lpstr>Wingdings 2</vt:lpstr>
      <vt:lpstr>Summer</vt:lpstr>
      <vt:lpstr>Flow</vt:lpstr>
      <vt:lpstr>2020 Flood Preparation</vt:lpstr>
      <vt:lpstr>Agenda</vt:lpstr>
      <vt:lpstr>2020-2020 Predictions</vt:lpstr>
      <vt:lpstr>2020-2020 Predictions</vt:lpstr>
      <vt:lpstr>Flood Projects</vt:lpstr>
      <vt:lpstr>Flood Projects</vt:lpstr>
      <vt:lpstr>SWIF Progress</vt:lpstr>
      <vt:lpstr>Flood Event Prep</vt:lpstr>
      <vt:lpstr>Flood Prep Checklist</vt:lpstr>
      <vt:lpstr>Flood Operations </vt:lpstr>
      <vt:lpstr>Flood Operations </vt:lpstr>
      <vt:lpstr>Flood Operations </vt:lpstr>
      <vt:lpstr>Flood Operations </vt:lpstr>
      <vt:lpstr>Flood Operations </vt:lpstr>
      <vt:lpstr>Flood Event Hot Spots (2009 Flood)</vt:lpstr>
      <vt:lpstr>Bass Street, Railroad Trestle</vt:lpstr>
      <vt:lpstr>Ferndale Road, jersey barriers</vt:lpstr>
      <vt:lpstr>Ferndale Road, chimneys</vt:lpstr>
      <vt:lpstr>Main Street near McDonalds</vt:lpstr>
      <vt:lpstr>Main St./RR Trestle, storm pumps</vt:lpstr>
      <vt:lpstr>Main Street, Pump Station #2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 Works Flood Preparation</dc:title>
  <dc:creator>Wendy LaRocque</dc:creator>
  <cp:lastModifiedBy>Paul Knippel</cp:lastModifiedBy>
  <cp:revision>60</cp:revision>
  <dcterms:created xsi:type="dcterms:W3CDTF">2011-09-27T15:57:12Z</dcterms:created>
  <dcterms:modified xsi:type="dcterms:W3CDTF">2020-10-20T00:26:11Z</dcterms:modified>
</cp:coreProperties>
</file>