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60" r:id="rId4"/>
    <p:sldId id="257" r:id="rId5"/>
    <p:sldId id="258" r:id="rId6"/>
    <p:sldId id="290" r:id="rId7"/>
    <p:sldId id="261" r:id="rId8"/>
    <p:sldId id="277" r:id="rId9"/>
    <p:sldId id="278" r:id="rId10"/>
    <p:sldId id="262" r:id="rId11"/>
    <p:sldId id="279" r:id="rId12"/>
    <p:sldId id="271" r:id="rId13"/>
    <p:sldId id="280" r:id="rId14"/>
    <p:sldId id="263" r:id="rId15"/>
    <p:sldId id="264" r:id="rId16"/>
    <p:sldId id="265" r:id="rId17"/>
    <p:sldId id="281" r:id="rId18"/>
    <p:sldId id="266" r:id="rId19"/>
    <p:sldId id="282" r:id="rId20"/>
    <p:sldId id="287" r:id="rId21"/>
    <p:sldId id="288" r:id="rId22"/>
    <p:sldId id="289" r:id="rId23"/>
    <p:sldId id="259"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2124438-A0A7-43C7-8CAB-53F80CAA1E3C}" type="datetimeFigureOut">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44247992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124438-A0A7-43C7-8CAB-53F80CAA1E3C}"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3596211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124438-A0A7-43C7-8CAB-53F80CAA1E3C}"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1801214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124438-A0A7-43C7-8CAB-53F80CAA1E3C}" type="datetimeFigureOut">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3962899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42124438-A0A7-43C7-8CAB-53F80CAA1E3C}" type="datetimeFigureOut">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341222563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2124438-A0A7-43C7-8CAB-53F80CAA1E3C}" type="datetimeFigureOut">
              <a:rPr lang="en-US" smtClean="0"/>
              <a:t>7/20/2020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3328152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2124438-A0A7-43C7-8CAB-53F80CAA1E3C}" type="datetimeFigureOut">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C214F-2DEC-4B9A-85E7-A96F64FD9829}"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468573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124438-A0A7-43C7-8CAB-53F80CAA1E3C}" type="datetimeFigureOut">
              <a:rPr lang="en-US" smtClean="0"/>
              <a:t>7/20/2020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244213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24438-A0A7-43C7-8CAB-53F80CAA1E3C}" type="datetimeFigureOut">
              <a:rPr lang="en-US" smtClean="0"/>
              <a:t>7/20/2020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36632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42124438-A0A7-43C7-8CAB-53F80CAA1E3C}" type="datetimeFigureOut">
              <a:rPr lang="en-US" smtClean="0"/>
              <a:t>7/20/2020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3282099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2124438-A0A7-43C7-8CAB-53F80CAA1E3C}" type="datetimeFigureOut">
              <a:rPr lang="en-US" smtClean="0"/>
              <a:t>7/20/2020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51AC214F-2DEC-4B9A-85E7-A96F64FD9829}" type="slidenum">
              <a:rPr lang="en-US" smtClean="0"/>
              <a:t>‹#›</a:t>
            </a:fld>
            <a:endParaRPr lang="en-US"/>
          </a:p>
        </p:txBody>
      </p:sp>
    </p:spTree>
    <p:extLst>
      <p:ext uri="{BB962C8B-B14F-4D97-AF65-F5344CB8AC3E}">
        <p14:creationId xmlns:p14="http://schemas.microsoft.com/office/powerpoint/2010/main" val="176423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2124438-A0A7-43C7-8CAB-53F80CAA1E3C}" type="datetimeFigureOut">
              <a:rPr lang="en-US" smtClean="0"/>
              <a:t>7/20/2020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1AC214F-2DEC-4B9A-85E7-A96F64FD9829}" type="slidenum">
              <a:rPr lang="en-US" smtClean="0"/>
              <a:t>‹#›</a:t>
            </a:fld>
            <a:endParaRPr lang="en-US"/>
          </a:p>
        </p:txBody>
      </p:sp>
    </p:spTree>
    <p:extLst>
      <p:ext uri="{BB962C8B-B14F-4D97-AF65-F5344CB8AC3E}">
        <p14:creationId xmlns:p14="http://schemas.microsoft.com/office/powerpoint/2010/main" val="633699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478C8-0EDD-43DF-B6E9-55F27E681AC0}"/>
              </a:ext>
            </a:extLst>
          </p:cNvPr>
          <p:cNvSpPr>
            <a:spLocks noGrp="1"/>
          </p:cNvSpPr>
          <p:nvPr>
            <p:ph type="ctrTitle"/>
          </p:nvPr>
        </p:nvSpPr>
        <p:spPr/>
        <p:txBody>
          <a:bodyPr/>
          <a:lstStyle/>
          <a:p>
            <a:r>
              <a:rPr lang="en-US" dirty="0"/>
              <a:t>INTERACTING WITH THE PUBLIC</a:t>
            </a:r>
          </a:p>
        </p:txBody>
      </p:sp>
      <p:sp>
        <p:nvSpPr>
          <p:cNvPr id="3" name="Subtitle 2">
            <a:extLst>
              <a:ext uri="{FF2B5EF4-FFF2-40B4-BE49-F238E27FC236}">
                <a16:creationId xmlns:a16="http://schemas.microsoft.com/office/drawing/2014/main" id="{F25EE6C7-C2DC-4BE0-B298-8ED332168FA9}"/>
              </a:ext>
            </a:extLst>
          </p:cNvPr>
          <p:cNvSpPr>
            <a:spLocks noGrp="1"/>
          </p:cNvSpPr>
          <p:nvPr>
            <p:ph type="subTitle" idx="1"/>
          </p:nvPr>
        </p:nvSpPr>
        <p:spPr/>
        <p:txBody>
          <a:bodyPr/>
          <a:lstStyle/>
          <a:p>
            <a:r>
              <a:rPr lang="en-US" dirty="0"/>
              <a:t>GUIDELINES FOR UNDERSTANDING, EMPATHY, AND FAIRNESS</a:t>
            </a:r>
          </a:p>
        </p:txBody>
      </p:sp>
    </p:spTree>
    <p:extLst>
      <p:ext uri="{BB962C8B-B14F-4D97-AF65-F5344CB8AC3E}">
        <p14:creationId xmlns:p14="http://schemas.microsoft.com/office/powerpoint/2010/main" val="230949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lstStyle/>
          <a:p>
            <a:r>
              <a:rPr lang="en-US" dirty="0"/>
              <a:t>SCENARIO 1</a:t>
            </a:r>
          </a:p>
        </p:txBody>
      </p:sp>
      <p:sp>
        <p:nvSpPr>
          <p:cNvPr id="4" name="Rectangle 3">
            <a:extLst>
              <a:ext uri="{FF2B5EF4-FFF2-40B4-BE49-F238E27FC236}">
                <a16:creationId xmlns:a16="http://schemas.microsoft.com/office/drawing/2014/main" id="{F680224D-F91C-455F-BB61-98E8A65C004A}"/>
              </a:ext>
            </a:extLst>
          </p:cNvPr>
          <p:cNvSpPr/>
          <p:nvPr/>
        </p:nvSpPr>
        <p:spPr>
          <a:xfrm>
            <a:off x="875906" y="2728647"/>
            <a:ext cx="11033097" cy="2246769"/>
          </a:xfrm>
          <a:prstGeom prst="rect">
            <a:avLst/>
          </a:prstGeom>
        </p:spPr>
        <p:txBody>
          <a:bodyPr wrap="square">
            <a:spAutoFit/>
          </a:bodyPr>
          <a:lstStyle/>
          <a:p>
            <a:r>
              <a:rPr lang="en-US" sz="2800" dirty="0"/>
              <a:t>FOUR MEMBERS OF THE AUDIENCE LEAVE AFTER THIS COMMENT.  THEY WERE EXPECTING TO SPEAK IN FAVOR OF THE PROPOSAL BUT BELIEVE THE COUNCIL’S DECISION WAS MADE PRIOR TO THE PUBLIC HEARING.  </a:t>
            </a:r>
          </a:p>
          <a:p>
            <a:pPr marL="457200" indent="-457200">
              <a:buFontTx/>
              <a:buChar char="-"/>
            </a:pPr>
            <a:endParaRPr lang="en-US" sz="2800" dirty="0"/>
          </a:p>
        </p:txBody>
      </p:sp>
    </p:spTree>
    <p:extLst>
      <p:ext uri="{BB962C8B-B14F-4D97-AF65-F5344CB8AC3E}">
        <p14:creationId xmlns:p14="http://schemas.microsoft.com/office/powerpoint/2010/main" val="97433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lstStyle/>
          <a:p>
            <a:r>
              <a:rPr lang="en-US" dirty="0"/>
              <a:t>SCENARIO 1</a:t>
            </a:r>
          </a:p>
        </p:txBody>
      </p:sp>
      <p:sp>
        <p:nvSpPr>
          <p:cNvPr id="7" name="Rectangle 6">
            <a:extLst>
              <a:ext uri="{FF2B5EF4-FFF2-40B4-BE49-F238E27FC236}">
                <a16:creationId xmlns:a16="http://schemas.microsoft.com/office/drawing/2014/main" id="{D07F6DB3-4099-4684-960D-58E905AA9D7B}"/>
              </a:ext>
            </a:extLst>
          </p:cNvPr>
          <p:cNvSpPr/>
          <p:nvPr/>
        </p:nvSpPr>
        <p:spPr>
          <a:xfrm>
            <a:off x="923040" y="2667882"/>
            <a:ext cx="11033097" cy="954107"/>
          </a:xfrm>
          <a:prstGeom prst="rect">
            <a:avLst/>
          </a:prstGeom>
        </p:spPr>
        <p:txBody>
          <a:bodyPr wrap="square">
            <a:spAutoFit/>
          </a:bodyPr>
          <a:lstStyle/>
          <a:p>
            <a:r>
              <a:rPr lang="en-US" sz="2800" dirty="0"/>
              <a:t>IT TURNS OUT THAT THE TESTIMONY THESE PEOPLE WOULD HAVE PROVIDED WOULD HAVE ALTERED THE COUNCIL’S DECISION</a:t>
            </a:r>
          </a:p>
        </p:txBody>
      </p:sp>
    </p:spTree>
    <p:extLst>
      <p:ext uri="{BB962C8B-B14F-4D97-AF65-F5344CB8AC3E}">
        <p14:creationId xmlns:p14="http://schemas.microsoft.com/office/powerpoint/2010/main" val="1120707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lstStyle/>
          <a:p>
            <a:r>
              <a:rPr lang="en-US" dirty="0"/>
              <a:t>SCENARIO 1</a:t>
            </a:r>
          </a:p>
        </p:txBody>
      </p:sp>
      <p:sp>
        <p:nvSpPr>
          <p:cNvPr id="4" name="Rectangle 3">
            <a:extLst>
              <a:ext uri="{FF2B5EF4-FFF2-40B4-BE49-F238E27FC236}">
                <a16:creationId xmlns:a16="http://schemas.microsoft.com/office/drawing/2014/main" id="{F680224D-F91C-455F-BB61-98E8A65C004A}"/>
              </a:ext>
            </a:extLst>
          </p:cNvPr>
          <p:cNvSpPr/>
          <p:nvPr/>
        </p:nvSpPr>
        <p:spPr>
          <a:xfrm>
            <a:off x="753358" y="2681513"/>
            <a:ext cx="11033097" cy="1815882"/>
          </a:xfrm>
          <a:prstGeom prst="rect">
            <a:avLst/>
          </a:prstGeom>
        </p:spPr>
        <p:txBody>
          <a:bodyPr wrap="square">
            <a:spAutoFit/>
          </a:bodyPr>
          <a:lstStyle/>
          <a:p>
            <a:r>
              <a:rPr lang="en-US" sz="2800" dirty="0"/>
              <a:t>APPEARANCE OF FAIRNESS: NON-COURT HEARINGS MUST BE CONDUCTED IN A MANNER THAT IS FAIR AND UNBIASED IN </a:t>
            </a:r>
            <a:r>
              <a:rPr lang="en-US" sz="2800" u="sng" dirty="0"/>
              <a:t>BOTH</a:t>
            </a:r>
            <a:r>
              <a:rPr lang="en-US" sz="2800" dirty="0"/>
              <a:t> </a:t>
            </a:r>
            <a:r>
              <a:rPr lang="en-US" sz="2800" i="1" dirty="0"/>
              <a:t>APPEARANCE</a:t>
            </a:r>
            <a:r>
              <a:rPr lang="en-US" sz="2800" dirty="0"/>
              <a:t> AND </a:t>
            </a:r>
            <a:r>
              <a:rPr lang="en-US" sz="2800" i="1" dirty="0"/>
              <a:t>FACT</a:t>
            </a:r>
            <a:r>
              <a:rPr lang="en-US" sz="2800" dirty="0"/>
              <a:t>.</a:t>
            </a:r>
          </a:p>
          <a:p>
            <a:pPr marL="457200" indent="-457200">
              <a:buFontTx/>
              <a:buChar char="-"/>
            </a:pPr>
            <a:endParaRPr lang="en-US" sz="2800" dirty="0"/>
          </a:p>
        </p:txBody>
      </p:sp>
    </p:spTree>
    <p:extLst>
      <p:ext uri="{BB962C8B-B14F-4D97-AF65-F5344CB8AC3E}">
        <p14:creationId xmlns:p14="http://schemas.microsoft.com/office/powerpoint/2010/main" val="3971099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lstStyle/>
          <a:p>
            <a:r>
              <a:rPr lang="en-US" dirty="0"/>
              <a:t>SCENARIO 1</a:t>
            </a:r>
          </a:p>
        </p:txBody>
      </p:sp>
      <p:sp>
        <p:nvSpPr>
          <p:cNvPr id="7" name="Rectangle 6">
            <a:extLst>
              <a:ext uri="{FF2B5EF4-FFF2-40B4-BE49-F238E27FC236}">
                <a16:creationId xmlns:a16="http://schemas.microsoft.com/office/drawing/2014/main" id="{D07F6DB3-4099-4684-960D-58E905AA9D7B}"/>
              </a:ext>
            </a:extLst>
          </p:cNvPr>
          <p:cNvSpPr/>
          <p:nvPr/>
        </p:nvSpPr>
        <p:spPr>
          <a:xfrm>
            <a:off x="904186" y="2743297"/>
            <a:ext cx="11033097" cy="2677656"/>
          </a:xfrm>
          <a:prstGeom prst="rect">
            <a:avLst/>
          </a:prstGeom>
        </p:spPr>
        <p:txBody>
          <a:bodyPr wrap="square">
            <a:spAutoFit/>
          </a:bodyPr>
          <a:lstStyle/>
          <a:p>
            <a:r>
              <a:rPr lang="en-US" sz="2400" dirty="0"/>
              <a:t>COUNCIL MATTERS REQUIRING APPEARANCE OF FAIRNESS:</a:t>
            </a:r>
          </a:p>
          <a:p>
            <a:pPr marL="457200" indent="-457200">
              <a:buFontTx/>
              <a:buChar char="-"/>
            </a:pPr>
            <a:r>
              <a:rPr lang="en-US" sz="2400" dirty="0"/>
              <a:t>REZONING</a:t>
            </a:r>
          </a:p>
          <a:p>
            <a:pPr marL="457200" indent="-457200">
              <a:buFontTx/>
              <a:buChar char="-"/>
            </a:pPr>
            <a:r>
              <a:rPr lang="en-US" sz="2400" dirty="0"/>
              <a:t>COMPREHENSIVE PLAN AMENDMENTS</a:t>
            </a:r>
          </a:p>
          <a:p>
            <a:pPr marL="457200" indent="-457200">
              <a:buFontTx/>
              <a:buChar char="-"/>
            </a:pPr>
            <a:r>
              <a:rPr lang="en-US" sz="2400" dirty="0"/>
              <a:t>TEXT AMENDMENTS</a:t>
            </a:r>
          </a:p>
          <a:p>
            <a:pPr marL="457200" indent="-457200">
              <a:buFontTx/>
              <a:buChar char="-"/>
            </a:pPr>
            <a:r>
              <a:rPr lang="en-US" sz="2400"/>
              <a:t>PLANNED UNIT DEVELOPMENTS</a:t>
            </a:r>
            <a:endParaRPr lang="en-US" sz="2400" dirty="0"/>
          </a:p>
          <a:p>
            <a:pPr marL="457200" indent="-457200">
              <a:buFontTx/>
              <a:buChar char="-"/>
            </a:pPr>
            <a:r>
              <a:rPr lang="en-US" sz="2400" dirty="0"/>
              <a:t>EXCEPTIONS: DECISIONS OF “AREA-WIDE” SIGNIFICANCE (RCW 42.36.010)</a:t>
            </a:r>
          </a:p>
          <a:p>
            <a:pPr marL="457200" indent="-457200">
              <a:buFontTx/>
              <a:buChar char="-"/>
            </a:pPr>
            <a:endParaRPr lang="en-US" sz="2400" dirty="0"/>
          </a:p>
        </p:txBody>
      </p:sp>
    </p:spTree>
    <p:extLst>
      <p:ext uri="{BB962C8B-B14F-4D97-AF65-F5344CB8AC3E}">
        <p14:creationId xmlns:p14="http://schemas.microsoft.com/office/powerpoint/2010/main" val="1337743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r>
              <a:rPr lang="en-US" sz="3000" kern="1200" cap="all" spc="200" baseline="0">
                <a:solidFill>
                  <a:srgbClr val="FFFFFF"/>
                </a:solidFill>
                <a:latin typeface="+mj-lt"/>
                <a:ea typeface="+mj-ea"/>
                <a:cs typeface="+mj-cs"/>
              </a:rPr>
              <a:t>GUIDELINE</a:t>
            </a:r>
          </a:p>
        </p:txBody>
      </p:sp>
      <p:sp>
        <p:nvSpPr>
          <p:cNvPr id="4" name="Rectangle 3">
            <a:extLst>
              <a:ext uri="{FF2B5EF4-FFF2-40B4-BE49-F238E27FC236}">
                <a16:creationId xmlns:a16="http://schemas.microsoft.com/office/drawing/2014/main" id="{F680224D-F91C-455F-BB61-98E8A65C004A}"/>
              </a:ext>
            </a:extLst>
          </p:cNvPr>
          <p:cNvSpPr/>
          <p:nvPr/>
        </p:nvSpPr>
        <p:spPr>
          <a:xfrm>
            <a:off x="5591695" y="1402080"/>
            <a:ext cx="5320696" cy="4053840"/>
          </a:xfrm>
          <a:prstGeom prst="rect">
            <a:avLst/>
          </a:prstGeom>
        </p:spPr>
        <p:txBody>
          <a:bodyPr vert="horz" lIns="91440" tIns="45720" rIns="91440" bIns="45720" rtlCol="0" anchor="ctr">
            <a:normAutofit/>
          </a:bodyPr>
          <a:lstStyle/>
          <a:p>
            <a:pPr marL="457200" indent="-228600" defTabSz="914400">
              <a:spcBef>
                <a:spcPts val="1000"/>
              </a:spcBef>
              <a:buClr>
                <a:schemeClr val="accent2"/>
              </a:buClr>
              <a:buFont typeface="Arial" panose="020B0604020202020204" pitchFamily="34" charset="0"/>
              <a:buChar char="•"/>
            </a:pPr>
            <a:r>
              <a:rPr lang="en-US" sz="2400">
                <a:solidFill>
                  <a:schemeClr val="tx1">
                    <a:lumMod val="85000"/>
                    <a:lumOff val="15000"/>
                  </a:schemeClr>
                </a:solidFill>
              </a:rPr>
              <a:t>EACH MEMBER OF THE PUBLIC SHOULD BE GIVEN THE SAME CHANCE TO SPEAK</a:t>
            </a:r>
          </a:p>
          <a:p>
            <a:pPr indent="-228600" defTabSz="914400">
              <a:spcBef>
                <a:spcPts val="1000"/>
              </a:spcBef>
              <a:buClr>
                <a:schemeClr val="accent2"/>
              </a:buClr>
              <a:buFont typeface="Arial" panose="020B0604020202020204" pitchFamily="34" charset="0"/>
              <a:buChar char="•"/>
            </a:pPr>
            <a:endParaRPr lang="en-US" sz="2400">
              <a:solidFill>
                <a:schemeClr val="tx1">
                  <a:lumMod val="85000"/>
                  <a:lumOff val="15000"/>
                </a:schemeClr>
              </a:solidFill>
            </a:endParaRPr>
          </a:p>
          <a:p>
            <a:pPr marL="457200" indent="-228600" defTabSz="914400">
              <a:spcBef>
                <a:spcPts val="1000"/>
              </a:spcBef>
              <a:buClr>
                <a:schemeClr val="accent2"/>
              </a:buClr>
              <a:buFont typeface="Arial" panose="020B0604020202020204" pitchFamily="34" charset="0"/>
              <a:buChar char="•"/>
            </a:pPr>
            <a:r>
              <a:rPr lang="en-US" sz="2400">
                <a:solidFill>
                  <a:schemeClr val="tx1">
                    <a:lumMod val="85000"/>
                    <a:lumOff val="15000"/>
                  </a:schemeClr>
                </a:solidFill>
              </a:rPr>
              <a:t>“THE SAME CHANCE” DOES NOT JUST MEAN THE SAME LENGTH OF TIME TO SPEAK, BUT THE SAME UNBIASED RESPECT </a:t>
            </a:r>
          </a:p>
          <a:p>
            <a:pPr marL="457200" indent="-228600" defTabSz="914400">
              <a:spcBef>
                <a:spcPts val="1000"/>
              </a:spcBef>
              <a:buClr>
                <a:schemeClr val="accent2"/>
              </a:buClr>
              <a:buFont typeface="Arial" panose="020B0604020202020204" pitchFamily="34" charset="0"/>
              <a:buChar char="•"/>
            </a:pPr>
            <a:endParaRPr lang="en-US" sz="2400">
              <a:solidFill>
                <a:schemeClr val="tx1">
                  <a:lumMod val="85000"/>
                  <a:lumOff val="15000"/>
                </a:schemeClr>
              </a:solidFill>
            </a:endParaRPr>
          </a:p>
          <a:p>
            <a:pPr marL="457200" indent="-228600" defTabSz="914400">
              <a:spcBef>
                <a:spcPts val="1000"/>
              </a:spcBef>
              <a:buClr>
                <a:schemeClr val="accent2"/>
              </a:buClr>
              <a:buFont typeface="Arial" panose="020B0604020202020204" pitchFamily="34" charset="0"/>
              <a:buChar char="•"/>
            </a:pPr>
            <a:endParaRPr lang="en-US" sz="2400">
              <a:solidFill>
                <a:schemeClr val="tx1">
                  <a:lumMod val="85000"/>
                  <a:lumOff val="15000"/>
                </a:schemeClr>
              </a:solidFill>
            </a:endParaRPr>
          </a:p>
        </p:txBody>
      </p:sp>
    </p:spTree>
    <p:extLst>
      <p:ext uri="{BB962C8B-B14F-4D97-AF65-F5344CB8AC3E}">
        <p14:creationId xmlns:p14="http://schemas.microsoft.com/office/powerpoint/2010/main" val="3400399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r>
              <a:rPr lang="en-US" sz="3000" kern="1200" cap="all" spc="200" baseline="0">
                <a:solidFill>
                  <a:srgbClr val="FFFFFF"/>
                </a:solidFill>
                <a:latin typeface="+mj-lt"/>
                <a:ea typeface="+mj-ea"/>
                <a:cs typeface="+mj-cs"/>
              </a:rPr>
              <a:t>GUIDELINE</a:t>
            </a:r>
          </a:p>
        </p:txBody>
      </p:sp>
      <p:sp>
        <p:nvSpPr>
          <p:cNvPr id="4" name="Rectangle 3">
            <a:extLst>
              <a:ext uri="{FF2B5EF4-FFF2-40B4-BE49-F238E27FC236}">
                <a16:creationId xmlns:a16="http://schemas.microsoft.com/office/drawing/2014/main" id="{F680224D-F91C-455F-BB61-98E8A65C004A}"/>
              </a:ext>
            </a:extLst>
          </p:cNvPr>
          <p:cNvSpPr/>
          <p:nvPr/>
        </p:nvSpPr>
        <p:spPr>
          <a:xfrm>
            <a:off x="5591695" y="1402080"/>
            <a:ext cx="5320696" cy="4053840"/>
          </a:xfrm>
          <a:prstGeom prst="rect">
            <a:avLst/>
          </a:prstGeom>
        </p:spPr>
        <p:txBody>
          <a:bodyPr vert="horz" lIns="91440" tIns="45720" rIns="91440" bIns="45720" rtlCol="0" anchor="ctr">
            <a:normAutofit lnSpcReduction="10000"/>
          </a:bodyPr>
          <a:lstStyle/>
          <a:p>
            <a:pPr marL="457200" indent="-228600" defTabSz="914400">
              <a:spcBef>
                <a:spcPts val="1000"/>
              </a:spcBef>
              <a:buClr>
                <a:schemeClr val="accent2"/>
              </a:buClr>
              <a:buFont typeface="Arial" panose="020B0604020202020204" pitchFamily="34" charset="0"/>
              <a:buChar char="•"/>
            </a:pPr>
            <a:r>
              <a:rPr lang="en-US" sz="2000" dirty="0">
                <a:solidFill>
                  <a:schemeClr val="tx1">
                    <a:lumMod val="85000"/>
                    <a:lumOff val="15000"/>
                  </a:schemeClr>
                </a:solidFill>
              </a:rPr>
              <a:t>QUESTIONS DURING THE PUBLIC HEARING SHOULD BE TECHNICAL IN NATURE</a:t>
            </a:r>
          </a:p>
          <a:p>
            <a:pPr indent="-228600" defTabSz="914400">
              <a:spcBef>
                <a:spcPts val="1000"/>
              </a:spcBef>
              <a:buClr>
                <a:schemeClr val="accent2"/>
              </a:buClr>
              <a:buFont typeface="Arial" panose="020B0604020202020204" pitchFamily="34" charset="0"/>
              <a:buChar char="•"/>
            </a:pPr>
            <a:endParaRPr lang="en-US" sz="2000" dirty="0">
              <a:solidFill>
                <a:schemeClr val="tx1">
                  <a:lumMod val="85000"/>
                  <a:lumOff val="15000"/>
                </a:schemeClr>
              </a:solidFill>
            </a:endParaRPr>
          </a:p>
          <a:p>
            <a:pPr marL="457200" indent="-228600" defTabSz="914400">
              <a:spcBef>
                <a:spcPts val="1000"/>
              </a:spcBef>
              <a:buClr>
                <a:schemeClr val="accent2"/>
              </a:buClr>
              <a:buFont typeface="Arial" panose="020B0604020202020204" pitchFamily="34" charset="0"/>
              <a:buChar char="•"/>
            </a:pPr>
            <a:r>
              <a:rPr lang="en-US" sz="2000" dirty="0">
                <a:solidFill>
                  <a:schemeClr val="tx1">
                    <a:lumMod val="85000"/>
                    <a:lumOff val="15000"/>
                  </a:schemeClr>
                </a:solidFill>
              </a:rPr>
              <a:t>COUNCILMEMBERS SHOULD AVOID “POINTED” QUESTIONS THAT COULD BE SEEN AS BEING FOR THE BENEFIT OR DETRIMENT OF ONE ARGUMENT</a:t>
            </a:r>
          </a:p>
          <a:p>
            <a:pPr marL="914400" lvl="1" indent="-228600" defTabSz="914400">
              <a:spcBef>
                <a:spcPts val="1000"/>
              </a:spcBef>
              <a:buClr>
                <a:schemeClr val="accent2"/>
              </a:buClr>
              <a:buFont typeface="Arial" panose="020B0604020202020204" pitchFamily="34" charset="0"/>
              <a:buChar char="•"/>
            </a:pPr>
            <a:r>
              <a:rPr lang="en-US" sz="2000" dirty="0">
                <a:solidFill>
                  <a:schemeClr val="tx1">
                    <a:lumMod val="85000"/>
                    <a:lumOff val="15000"/>
                  </a:schemeClr>
                </a:solidFill>
              </a:rPr>
              <a:t>COUNCILMEMBERS WILL GET THEIR CHANCE TO DISCUSS THEIR PERSPECTIVE, AFTER THE HEARING IS CLOSED</a:t>
            </a:r>
          </a:p>
          <a:p>
            <a:pPr marL="457200" indent="-228600" defTabSz="914400">
              <a:spcBef>
                <a:spcPts val="1000"/>
              </a:spcBef>
              <a:buClr>
                <a:schemeClr val="accent2"/>
              </a:buClr>
              <a:buFont typeface="Arial" panose="020B0604020202020204" pitchFamily="34" charset="0"/>
              <a:buChar char="•"/>
            </a:pPr>
            <a:endParaRPr lang="en-US" sz="2000" dirty="0">
              <a:solidFill>
                <a:schemeClr val="tx1">
                  <a:lumMod val="85000"/>
                  <a:lumOff val="15000"/>
                </a:schemeClr>
              </a:solidFill>
            </a:endParaRPr>
          </a:p>
        </p:txBody>
      </p:sp>
    </p:spTree>
    <p:extLst>
      <p:ext uri="{BB962C8B-B14F-4D97-AF65-F5344CB8AC3E}">
        <p14:creationId xmlns:p14="http://schemas.microsoft.com/office/powerpoint/2010/main" val="365159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0">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2">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r>
              <a:rPr lang="en-US" sz="3000" kern="1200" cap="all" spc="200" baseline="0">
                <a:solidFill>
                  <a:srgbClr val="FFFFFF"/>
                </a:solidFill>
                <a:latin typeface="+mj-lt"/>
                <a:ea typeface="+mj-ea"/>
                <a:cs typeface="+mj-cs"/>
              </a:rPr>
              <a:t>GUIDELINE</a:t>
            </a:r>
          </a:p>
        </p:txBody>
      </p:sp>
      <p:sp>
        <p:nvSpPr>
          <p:cNvPr id="4" name="Rectangle 3">
            <a:extLst>
              <a:ext uri="{FF2B5EF4-FFF2-40B4-BE49-F238E27FC236}">
                <a16:creationId xmlns:a16="http://schemas.microsoft.com/office/drawing/2014/main" id="{F680224D-F91C-455F-BB61-98E8A65C004A}"/>
              </a:ext>
            </a:extLst>
          </p:cNvPr>
          <p:cNvSpPr/>
          <p:nvPr/>
        </p:nvSpPr>
        <p:spPr>
          <a:xfrm>
            <a:off x="5591695" y="1402080"/>
            <a:ext cx="5320696" cy="4053840"/>
          </a:xfrm>
          <a:prstGeom prst="rect">
            <a:avLst/>
          </a:prstGeom>
        </p:spPr>
        <p:txBody>
          <a:bodyPr vert="horz" lIns="91440" tIns="45720" rIns="91440" bIns="45720" rtlCol="0" anchor="ctr">
            <a:normAutofit/>
          </a:bodyPr>
          <a:lstStyle/>
          <a:p>
            <a:pPr marL="457200" indent="-228600" defTabSz="914400">
              <a:lnSpc>
                <a:spcPct val="90000"/>
              </a:lnSpc>
              <a:spcBef>
                <a:spcPts val="1000"/>
              </a:spcBef>
              <a:buClr>
                <a:schemeClr val="accent2"/>
              </a:buClr>
              <a:buFont typeface="Arial" panose="020B0604020202020204" pitchFamily="34" charset="0"/>
              <a:buChar char="•"/>
            </a:pPr>
            <a:r>
              <a:rPr lang="en-US" dirty="0">
                <a:solidFill>
                  <a:schemeClr val="tx1">
                    <a:lumMod val="85000"/>
                    <a:lumOff val="15000"/>
                  </a:schemeClr>
                </a:solidFill>
              </a:rPr>
              <a:t>COUNCILMEMBERS ARE ENCOURAGED TO TAKE NOTES DURING COMMENTS AND BE PREPARED TO ASK STAFF NON-TECHNICAL FOLLOW-UP QUESTIONS</a:t>
            </a:r>
          </a:p>
          <a:p>
            <a:pPr indent="-228600" defTabSz="914400">
              <a:lnSpc>
                <a:spcPct val="90000"/>
              </a:lnSpc>
              <a:spcBef>
                <a:spcPts val="1000"/>
              </a:spcBef>
              <a:buClr>
                <a:schemeClr val="accent2"/>
              </a:buClr>
              <a:buFont typeface="Arial" panose="020B0604020202020204" pitchFamily="34" charset="0"/>
              <a:buChar char="•"/>
            </a:pPr>
            <a:endParaRPr lang="en-US" dirty="0">
              <a:solidFill>
                <a:schemeClr val="tx1">
                  <a:lumMod val="85000"/>
                  <a:lumOff val="15000"/>
                </a:schemeClr>
              </a:solidFill>
            </a:endParaRPr>
          </a:p>
          <a:p>
            <a:pPr marL="457200" indent="-228600" defTabSz="914400">
              <a:lnSpc>
                <a:spcPct val="90000"/>
              </a:lnSpc>
              <a:spcBef>
                <a:spcPts val="1000"/>
              </a:spcBef>
              <a:buClr>
                <a:schemeClr val="accent2"/>
              </a:buClr>
              <a:buFont typeface="Arial" panose="020B0604020202020204" pitchFamily="34" charset="0"/>
              <a:buChar char="•"/>
            </a:pPr>
            <a:r>
              <a:rPr lang="en-US" dirty="0">
                <a:solidFill>
                  <a:schemeClr val="tx1">
                    <a:lumMod val="85000"/>
                    <a:lumOff val="15000"/>
                  </a:schemeClr>
                </a:solidFill>
              </a:rPr>
              <a:t>IT MAY BE APPROPRIATE TO ASK STAFF CLARIFYING QUESTIONS DURING THE HEARING</a:t>
            </a:r>
          </a:p>
          <a:p>
            <a:pPr marL="914400" lvl="1" indent="-228600" defTabSz="914400">
              <a:lnSpc>
                <a:spcPct val="90000"/>
              </a:lnSpc>
              <a:spcBef>
                <a:spcPts val="1000"/>
              </a:spcBef>
              <a:buClr>
                <a:schemeClr val="accent2"/>
              </a:buClr>
              <a:buFont typeface="Arial" panose="020B0604020202020204" pitchFamily="34" charset="0"/>
              <a:buChar char="•"/>
            </a:pPr>
            <a:r>
              <a:rPr lang="en-US" dirty="0">
                <a:solidFill>
                  <a:schemeClr val="tx1">
                    <a:lumMod val="85000"/>
                    <a:lumOff val="15000"/>
                  </a:schemeClr>
                </a:solidFill>
              </a:rPr>
              <a:t>FOR EXAMPLE, COMMENTERS MAY MAKE STATEMENTS THAT REFLECT A MISUNDERSTANDING OF THE PROPOSAL; COUNCILMEMBERS MAY ASK FOR AN ISSUE TO BE CLARIFIED BY STAFF, DURING THE HEARING</a:t>
            </a:r>
          </a:p>
          <a:p>
            <a:pPr marL="457200" indent="-228600" defTabSz="914400">
              <a:lnSpc>
                <a:spcPct val="90000"/>
              </a:lnSpc>
              <a:spcBef>
                <a:spcPts val="1000"/>
              </a:spcBef>
              <a:buClr>
                <a:schemeClr val="accent2"/>
              </a:buClr>
              <a:buFont typeface="Arial" panose="020B0604020202020204" pitchFamily="34" charset="0"/>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36808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0">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2">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r>
              <a:rPr lang="en-US" sz="3000" kern="1200" cap="all" spc="200" baseline="0">
                <a:solidFill>
                  <a:srgbClr val="FFFFFF"/>
                </a:solidFill>
                <a:latin typeface="+mj-lt"/>
                <a:ea typeface="+mj-ea"/>
                <a:cs typeface="+mj-cs"/>
              </a:rPr>
              <a:t>GUIDELINE</a:t>
            </a:r>
          </a:p>
        </p:txBody>
      </p:sp>
      <p:sp>
        <p:nvSpPr>
          <p:cNvPr id="7" name="Rectangle 6">
            <a:extLst>
              <a:ext uri="{FF2B5EF4-FFF2-40B4-BE49-F238E27FC236}">
                <a16:creationId xmlns:a16="http://schemas.microsoft.com/office/drawing/2014/main" id="{219A8DF7-8550-4F04-AD44-E58AB468B4B8}"/>
              </a:ext>
            </a:extLst>
          </p:cNvPr>
          <p:cNvSpPr/>
          <p:nvPr/>
        </p:nvSpPr>
        <p:spPr>
          <a:xfrm>
            <a:off x="5946740" y="3328536"/>
            <a:ext cx="5775295" cy="2862322"/>
          </a:xfrm>
          <a:prstGeom prst="rect">
            <a:avLst/>
          </a:prstGeom>
        </p:spPr>
        <p:txBody>
          <a:bodyPr wrap="square">
            <a:spAutoFit/>
          </a:bodyPr>
          <a:lstStyle/>
          <a:p>
            <a:pPr marL="457200" indent="-457200">
              <a:buFontTx/>
              <a:buChar char="-"/>
            </a:pPr>
            <a:r>
              <a:rPr lang="en-US" sz="2000" dirty="0">
                <a:solidFill>
                  <a:srgbClr val="92D050"/>
                </a:solidFill>
              </a:rPr>
              <a:t>NEITHER IS AN AUTOMATIC DISQUALIFICATION</a:t>
            </a:r>
          </a:p>
          <a:p>
            <a:pPr marL="914400" lvl="1" indent="-457200">
              <a:buFontTx/>
              <a:buChar char="-"/>
            </a:pPr>
            <a:r>
              <a:rPr lang="en-US" sz="2000" dirty="0"/>
              <a:t>COUNCILMEMBERS SHOULD DISCLOSE POTENTIAL CONFLICTS</a:t>
            </a:r>
          </a:p>
          <a:p>
            <a:pPr marL="914400" lvl="1" indent="-457200">
              <a:buFontTx/>
              <a:buChar char="-"/>
            </a:pPr>
            <a:r>
              <a:rPr lang="en-US" sz="2000" dirty="0"/>
              <a:t>INDIVIDUAL COUNCILMEMBERS SHOULD DETERMINE WHETHER SUCH A CONFLICT COULD IMPACT, OR GIVE THE APPEARANCE OF IMPACTING, THEIR DECISION-MAKING</a:t>
            </a:r>
          </a:p>
        </p:txBody>
      </p:sp>
      <p:sp>
        <p:nvSpPr>
          <p:cNvPr id="8" name="Rectangle 7">
            <a:extLst>
              <a:ext uri="{FF2B5EF4-FFF2-40B4-BE49-F238E27FC236}">
                <a16:creationId xmlns:a16="http://schemas.microsoft.com/office/drawing/2014/main" id="{A4C2B4A9-7AD4-4F70-8886-A8918FDB0AE1}"/>
              </a:ext>
            </a:extLst>
          </p:cNvPr>
          <p:cNvSpPr/>
          <p:nvPr/>
        </p:nvSpPr>
        <p:spPr>
          <a:xfrm>
            <a:off x="5946741" y="466214"/>
            <a:ext cx="6073811" cy="2862322"/>
          </a:xfrm>
          <a:prstGeom prst="rect">
            <a:avLst/>
          </a:prstGeom>
        </p:spPr>
        <p:txBody>
          <a:bodyPr wrap="square">
            <a:spAutoFit/>
          </a:bodyPr>
          <a:lstStyle/>
          <a:p>
            <a:pPr marL="457200" indent="-457200">
              <a:buFontTx/>
              <a:buChar char="-"/>
            </a:pPr>
            <a:r>
              <a:rPr lang="en-US" sz="2000" dirty="0">
                <a:solidFill>
                  <a:srgbClr val="92D050"/>
                </a:solidFill>
              </a:rPr>
              <a:t>FERNDALE IS STILL A SMALL CITY: FEW DEGREES OF SEPARATION</a:t>
            </a:r>
          </a:p>
          <a:p>
            <a:pPr marL="914400" lvl="1" indent="-457200">
              <a:buFontTx/>
              <a:buChar char="-"/>
            </a:pPr>
            <a:r>
              <a:rPr lang="en-US" sz="2000" dirty="0"/>
              <a:t>IT IS LIKELY THAT COUNCILMEMBERS WILL KNOW SOMEONE IMPACTED</a:t>
            </a:r>
          </a:p>
          <a:p>
            <a:pPr marL="914400" lvl="1" indent="-457200">
              <a:buFontTx/>
              <a:buChar char="-"/>
            </a:pPr>
            <a:r>
              <a:rPr lang="en-US" sz="2000" dirty="0"/>
              <a:t>IT IS LIKELY THAT COUNCILMEMBERS MAY LIVE CLOSE TO A SUBJECT PROPERTY</a:t>
            </a:r>
          </a:p>
          <a:p>
            <a:pPr marL="914400" lvl="1" indent="-457200">
              <a:buFontTx/>
              <a:buChar char="-"/>
            </a:pPr>
            <a:endParaRPr lang="en-US" sz="2000" dirty="0"/>
          </a:p>
          <a:p>
            <a:endParaRPr lang="en-US" sz="2000" dirty="0"/>
          </a:p>
          <a:p>
            <a:pPr marL="457200" indent="-457200">
              <a:buFontTx/>
              <a:buChar char="-"/>
            </a:pPr>
            <a:endParaRPr lang="en-US" sz="2000" dirty="0"/>
          </a:p>
        </p:txBody>
      </p:sp>
    </p:spTree>
    <p:extLst>
      <p:ext uri="{BB962C8B-B14F-4D97-AF65-F5344CB8AC3E}">
        <p14:creationId xmlns:p14="http://schemas.microsoft.com/office/powerpoint/2010/main" val="370588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r>
              <a:rPr lang="en-US" sz="3000" kern="1200" cap="all" spc="200" baseline="0">
                <a:solidFill>
                  <a:srgbClr val="FFFFFF"/>
                </a:solidFill>
                <a:latin typeface="+mj-lt"/>
                <a:ea typeface="+mj-ea"/>
                <a:cs typeface="+mj-cs"/>
              </a:rPr>
              <a:t>GUIDELINE</a:t>
            </a:r>
          </a:p>
        </p:txBody>
      </p:sp>
      <p:sp>
        <p:nvSpPr>
          <p:cNvPr id="4" name="Rectangle 3">
            <a:extLst>
              <a:ext uri="{FF2B5EF4-FFF2-40B4-BE49-F238E27FC236}">
                <a16:creationId xmlns:a16="http://schemas.microsoft.com/office/drawing/2014/main" id="{F680224D-F91C-455F-BB61-98E8A65C004A}"/>
              </a:ext>
            </a:extLst>
          </p:cNvPr>
          <p:cNvSpPr/>
          <p:nvPr/>
        </p:nvSpPr>
        <p:spPr>
          <a:xfrm>
            <a:off x="5610431" y="1006158"/>
            <a:ext cx="5320696" cy="5281520"/>
          </a:xfrm>
          <a:prstGeom prst="rect">
            <a:avLst/>
          </a:prstGeom>
        </p:spPr>
        <p:txBody>
          <a:bodyPr vert="horz" lIns="91440" tIns="45720" rIns="91440" bIns="45720" rtlCol="0" anchor="ctr">
            <a:normAutofit fontScale="92500"/>
          </a:bodyPr>
          <a:lstStyle/>
          <a:p>
            <a:pPr marL="457200" indent="-228600" defTabSz="914400">
              <a:spcBef>
                <a:spcPts val="1000"/>
              </a:spcBef>
              <a:buClr>
                <a:schemeClr val="accent2"/>
              </a:buClr>
              <a:buFont typeface="Arial" panose="020B0604020202020204" pitchFamily="34" charset="0"/>
              <a:buChar char="•"/>
            </a:pPr>
            <a:r>
              <a:rPr lang="en-US" sz="2400" dirty="0">
                <a:solidFill>
                  <a:schemeClr val="tx1">
                    <a:lumMod val="85000"/>
                    <a:lumOff val="15000"/>
                  </a:schemeClr>
                </a:solidFill>
              </a:rPr>
              <a:t>REMEMBER: PEOPLE PICK UP ON NON-VERBAL COMMUNICATION</a:t>
            </a:r>
          </a:p>
          <a:p>
            <a:pPr marL="914400" lvl="1" indent="-228600" defTabSz="914400">
              <a:spcBef>
                <a:spcPts val="1000"/>
              </a:spcBef>
              <a:buClr>
                <a:schemeClr val="accent2"/>
              </a:buClr>
              <a:buFont typeface="Arial" panose="020B0604020202020204" pitchFamily="34" charset="0"/>
              <a:buChar char="•"/>
            </a:pPr>
            <a:r>
              <a:rPr lang="en-US" sz="2400" dirty="0">
                <a:solidFill>
                  <a:srgbClr val="FF0000"/>
                </a:solidFill>
              </a:rPr>
              <a:t>NEGATIVES: </a:t>
            </a:r>
            <a:r>
              <a:rPr lang="en-US" sz="2400" dirty="0">
                <a:solidFill>
                  <a:schemeClr val="tx1">
                    <a:lumMod val="85000"/>
                    <a:lumOff val="15000"/>
                  </a:schemeClr>
                </a:solidFill>
              </a:rPr>
              <a:t>HEAD SHAKING, EYE ROLLING, GLARING, DROWSINESS, CROSSED ARMS</a:t>
            </a:r>
          </a:p>
          <a:p>
            <a:pPr marL="914400" lvl="1" indent="-228600" defTabSz="914400">
              <a:spcBef>
                <a:spcPts val="1000"/>
              </a:spcBef>
              <a:buClr>
                <a:schemeClr val="accent2"/>
              </a:buClr>
              <a:buFont typeface="Arial" panose="020B0604020202020204" pitchFamily="34" charset="0"/>
              <a:buChar char="•"/>
            </a:pPr>
            <a:r>
              <a:rPr lang="en-US" sz="2400" dirty="0">
                <a:solidFill>
                  <a:srgbClr val="FF0000"/>
                </a:solidFill>
              </a:rPr>
              <a:t>POSITIVES</a:t>
            </a:r>
            <a:r>
              <a:rPr lang="en-US" sz="2400" dirty="0">
                <a:solidFill>
                  <a:schemeClr val="tx1">
                    <a:lumMod val="85000"/>
                    <a:lumOff val="15000"/>
                  </a:schemeClr>
                </a:solidFill>
              </a:rPr>
              <a:t> (NOT NECESSARILY POSITIVE): HEAD NODDING, OVER-EXUBERANCE, OVER-FAMILIARITY</a:t>
            </a:r>
          </a:p>
          <a:p>
            <a:pPr marL="914400" lvl="1" indent="-228600" defTabSz="914400">
              <a:spcBef>
                <a:spcPts val="1000"/>
              </a:spcBef>
              <a:buClr>
                <a:schemeClr val="accent2"/>
              </a:buClr>
              <a:buFont typeface="Arial" panose="020B0604020202020204" pitchFamily="34" charset="0"/>
              <a:buChar char="•"/>
            </a:pPr>
            <a:r>
              <a:rPr lang="en-US" sz="2400" dirty="0">
                <a:solidFill>
                  <a:srgbClr val="FFC000"/>
                </a:solidFill>
              </a:rPr>
              <a:t>APPROPRIATE: </a:t>
            </a:r>
            <a:r>
              <a:rPr lang="en-US" sz="2400" dirty="0">
                <a:solidFill>
                  <a:schemeClr val="tx1">
                    <a:lumMod val="85000"/>
                    <a:lumOff val="15000"/>
                  </a:schemeClr>
                </a:solidFill>
              </a:rPr>
              <a:t>NOTE-TAKING, WELCOMING SMILES, ENCOURAGEMENT WHEN NERVOUS, LEANING FORWARD (SLIGHTLY), EYE CONTACT</a:t>
            </a:r>
          </a:p>
          <a:p>
            <a:pPr indent="-228600" defTabSz="914400">
              <a:spcBef>
                <a:spcPts val="1000"/>
              </a:spcBef>
              <a:buClr>
                <a:schemeClr val="accent2"/>
              </a:buClr>
              <a:buFont typeface="Arial" panose="020B0604020202020204" pitchFamily="34" charset="0"/>
              <a:buChar char="•"/>
            </a:pPr>
            <a:endParaRPr lang="en-US" sz="2400" dirty="0">
              <a:solidFill>
                <a:schemeClr val="tx1">
                  <a:lumMod val="85000"/>
                  <a:lumOff val="15000"/>
                </a:schemeClr>
              </a:solidFill>
            </a:endParaRPr>
          </a:p>
          <a:p>
            <a:pPr indent="-228600" defTabSz="914400">
              <a:spcBef>
                <a:spcPts val="1000"/>
              </a:spcBef>
              <a:buClr>
                <a:schemeClr val="accent2"/>
              </a:buClr>
              <a:buFont typeface="Arial" panose="020B0604020202020204" pitchFamily="34" charset="0"/>
              <a:buChar char="•"/>
            </a:pPr>
            <a:endParaRPr lang="en-US" sz="2400" dirty="0">
              <a:solidFill>
                <a:schemeClr val="tx1">
                  <a:lumMod val="85000"/>
                  <a:lumOff val="15000"/>
                </a:schemeClr>
              </a:solidFill>
            </a:endParaRPr>
          </a:p>
        </p:txBody>
      </p:sp>
    </p:spTree>
    <p:extLst>
      <p:ext uri="{BB962C8B-B14F-4D97-AF65-F5344CB8AC3E}">
        <p14:creationId xmlns:p14="http://schemas.microsoft.com/office/powerpoint/2010/main" val="2431123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r>
              <a:rPr lang="en-US" sz="3000" kern="1200" cap="all" spc="200" baseline="0">
                <a:solidFill>
                  <a:srgbClr val="FFFFFF"/>
                </a:solidFill>
                <a:latin typeface="+mj-lt"/>
                <a:ea typeface="+mj-ea"/>
                <a:cs typeface="+mj-cs"/>
              </a:rPr>
              <a:t>GUIDELINE</a:t>
            </a:r>
          </a:p>
        </p:txBody>
      </p:sp>
      <p:sp>
        <p:nvSpPr>
          <p:cNvPr id="4" name="Rectangle 3">
            <a:extLst>
              <a:ext uri="{FF2B5EF4-FFF2-40B4-BE49-F238E27FC236}">
                <a16:creationId xmlns:a16="http://schemas.microsoft.com/office/drawing/2014/main" id="{F680224D-F91C-455F-BB61-98E8A65C004A}"/>
              </a:ext>
            </a:extLst>
          </p:cNvPr>
          <p:cNvSpPr/>
          <p:nvPr/>
        </p:nvSpPr>
        <p:spPr>
          <a:xfrm>
            <a:off x="5610431" y="1006158"/>
            <a:ext cx="5320696" cy="5281520"/>
          </a:xfrm>
          <a:prstGeom prst="rect">
            <a:avLst/>
          </a:prstGeom>
        </p:spPr>
        <p:txBody>
          <a:bodyPr vert="horz" lIns="91440" tIns="45720" rIns="91440" bIns="45720" rtlCol="0" anchor="ctr">
            <a:normAutofit fontScale="92500" lnSpcReduction="10000"/>
          </a:bodyPr>
          <a:lstStyle/>
          <a:p>
            <a:pPr marL="228600" defTabSz="914400">
              <a:spcBef>
                <a:spcPts val="1000"/>
              </a:spcBef>
              <a:buClr>
                <a:schemeClr val="accent2"/>
              </a:buClr>
            </a:pPr>
            <a:r>
              <a:rPr lang="en-US" sz="2400" b="1" dirty="0">
                <a:solidFill>
                  <a:srgbClr val="00B050"/>
                </a:solidFill>
              </a:rPr>
              <a:t>ALWAYS:  FOCUS ON THE PROBLEM, NOT THE PEOPLE:</a:t>
            </a:r>
          </a:p>
          <a:p>
            <a:pPr marL="571500" indent="-342900" defTabSz="914400">
              <a:spcBef>
                <a:spcPts val="1000"/>
              </a:spcBef>
              <a:buClr>
                <a:schemeClr val="accent2"/>
              </a:buClr>
              <a:buFontTx/>
              <a:buChar char="-"/>
            </a:pPr>
            <a:r>
              <a:rPr lang="en-US" sz="2400" dirty="0">
                <a:solidFill>
                  <a:srgbClr val="FF0000"/>
                </a:solidFill>
              </a:rPr>
              <a:t>DON’T SAY: </a:t>
            </a:r>
            <a:r>
              <a:rPr lang="en-US" sz="2400" dirty="0">
                <a:solidFill>
                  <a:schemeClr val="tx1">
                    <a:lumMod val="85000"/>
                    <a:lumOff val="15000"/>
                  </a:schemeClr>
                </a:solidFill>
              </a:rPr>
              <a:t>“EVIL DEVELOPER,” “SCARED NIMBY”, “UNCARING STAFF,” </a:t>
            </a:r>
          </a:p>
          <a:p>
            <a:pPr marL="571500" indent="-342900" defTabSz="914400">
              <a:spcBef>
                <a:spcPts val="1000"/>
              </a:spcBef>
              <a:buClr>
                <a:schemeClr val="accent2"/>
              </a:buClr>
              <a:buFontTx/>
              <a:buChar char="-"/>
            </a:pPr>
            <a:r>
              <a:rPr lang="en-US" sz="2400" dirty="0">
                <a:solidFill>
                  <a:srgbClr val="00B050"/>
                </a:solidFill>
              </a:rPr>
              <a:t>DO SAY: </a:t>
            </a:r>
          </a:p>
          <a:p>
            <a:pPr marL="685800" lvl="1" defTabSz="914400">
              <a:spcBef>
                <a:spcPts val="1000"/>
              </a:spcBef>
              <a:buClr>
                <a:schemeClr val="accent2"/>
              </a:buClr>
            </a:pPr>
            <a:r>
              <a:rPr lang="en-US" sz="2400" dirty="0">
                <a:solidFill>
                  <a:schemeClr val="tx1">
                    <a:lumMod val="85000"/>
                    <a:lumOff val="15000"/>
                  </a:schemeClr>
                </a:solidFill>
              </a:rPr>
              <a:t>“THIS PROPOSAL SEEMS TO…”</a:t>
            </a:r>
          </a:p>
          <a:p>
            <a:pPr marL="685800" lvl="1" defTabSz="914400">
              <a:spcBef>
                <a:spcPts val="1000"/>
              </a:spcBef>
              <a:buClr>
                <a:schemeClr val="accent2"/>
              </a:buClr>
            </a:pPr>
            <a:r>
              <a:rPr lang="en-US" sz="2400" dirty="0">
                <a:solidFill>
                  <a:schemeClr val="tx1">
                    <a:lumMod val="85000"/>
                    <a:lumOff val="15000"/>
                  </a:schemeClr>
                </a:solidFill>
              </a:rPr>
              <a:t>“I’M HEARING THAT….”</a:t>
            </a:r>
          </a:p>
          <a:p>
            <a:pPr marL="685800" lvl="1" defTabSz="914400">
              <a:spcBef>
                <a:spcPts val="1000"/>
              </a:spcBef>
              <a:buClr>
                <a:schemeClr val="accent2"/>
              </a:buClr>
            </a:pPr>
            <a:r>
              <a:rPr lang="en-US" sz="2400" dirty="0">
                <a:solidFill>
                  <a:schemeClr val="tx1">
                    <a:lumMod val="85000"/>
                    <a:lumOff val="15000"/>
                  </a:schemeClr>
                </a:solidFill>
              </a:rPr>
              <a:t>“I DON’T SEE THAT THIS WAS ADDRESSED/ I WOULD LIKE TO SEE THIS ADDRESSED…..”</a:t>
            </a:r>
          </a:p>
          <a:p>
            <a:pPr marL="685800" lvl="1" defTabSz="914400">
              <a:spcBef>
                <a:spcPts val="1000"/>
              </a:spcBef>
              <a:buClr>
                <a:schemeClr val="accent2"/>
              </a:buClr>
            </a:pPr>
            <a:r>
              <a:rPr lang="en-US" sz="2400" dirty="0">
                <a:solidFill>
                  <a:schemeClr val="tx1">
                    <a:lumMod val="85000"/>
                    <a:lumOff val="15000"/>
                  </a:schemeClr>
                </a:solidFill>
              </a:rPr>
              <a:t>“THIS WOULD BETTER- ACCOMPLISH OUR GOALS, IF…”</a:t>
            </a:r>
          </a:p>
          <a:p>
            <a:pPr marL="685800" lvl="1" defTabSz="914400">
              <a:spcBef>
                <a:spcPts val="1000"/>
              </a:spcBef>
              <a:buClr>
                <a:schemeClr val="accent2"/>
              </a:buClr>
            </a:pPr>
            <a:r>
              <a:rPr lang="en-US" sz="2400" dirty="0">
                <a:solidFill>
                  <a:srgbClr val="00B050"/>
                </a:solidFill>
              </a:rPr>
              <a:t>(AND PROVIDE SUGGESTIONS)</a:t>
            </a:r>
          </a:p>
          <a:p>
            <a:pPr indent="-228600" defTabSz="914400">
              <a:spcBef>
                <a:spcPts val="1000"/>
              </a:spcBef>
              <a:buClr>
                <a:schemeClr val="accent2"/>
              </a:buClr>
              <a:buFont typeface="Arial" panose="020B0604020202020204" pitchFamily="34" charset="0"/>
              <a:buChar char="•"/>
            </a:pPr>
            <a:endParaRPr lang="en-US" sz="2400" dirty="0">
              <a:solidFill>
                <a:schemeClr val="tx1">
                  <a:lumMod val="85000"/>
                  <a:lumOff val="15000"/>
                </a:schemeClr>
              </a:solidFill>
            </a:endParaRPr>
          </a:p>
          <a:p>
            <a:pPr indent="-228600" defTabSz="914400">
              <a:spcBef>
                <a:spcPts val="1000"/>
              </a:spcBef>
              <a:buClr>
                <a:schemeClr val="accent2"/>
              </a:buClr>
              <a:buFont typeface="Arial" panose="020B0604020202020204" pitchFamily="34" charset="0"/>
              <a:buChar char="•"/>
            </a:pPr>
            <a:endParaRPr lang="en-US" sz="2400" dirty="0">
              <a:solidFill>
                <a:schemeClr val="tx1">
                  <a:lumMod val="85000"/>
                  <a:lumOff val="15000"/>
                </a:schemeClr>
              </a:solidFill>
            </a:endParaRPr>
          </a:p>
        </p:txBody>
      </p:sp>
    </p:spTree>
    <p:extLst>
      <p:ext uri="{BB962C8B-B14F-4D97-AF65-F5344CB8AC3E}">
        <p14:creationId xmlns:p14="http://schemas.microsoft.com/office/powerpoint/2010/main" val="2667562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normAutofit/>
          </a:bodyPr>
          <a:lstStyle/>
          <a:p>
            <a:r>
              <a:rPr lang="en-US" sz="3600" dirty="0"/>
              <a:t>GOAL</a:t>
            </a:r>
          </a:p>
        </p:txBody>
      </p:sp>
      <p:sp>
        <p:nvSpPr>
          <p:cNvPr id="3" name="Rectangle 2">
            <a:extLst>
              <a:ext uri="{FF2B5EF4-FFF2-40B4-BE49-F238E27FC236}">
                <a16:creationId xmlns:a16="http://schemas.microsoft.com/office/drawing/2014/main" id="{EBA8D0BD-639F-4DD3-B293-AB36BB128EEC}"/>
              </a:ext>
            </a:extLst>
          </p:cNvPr>
          <p:cNvSpPr/>
          <p:nvPr/>
        </p:nvSpPr>
        <p:spPr>
          <a:xfrm>
            <a:off x="1041621" y="2856322"/>
            <a:ext cx="10312179" cy="34649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t>DISCUSS SCENARIOS </a:t>
            </a:r>
            <a:r>
              <a:rPr lang="en-US" sz="2800" dirty="0"/>
              <a:t>INVOLVING PUBLIC INTERACTION  AND COUNCIL RESPONSE</a:t>
            </a:r>
          </a:p>
        </p:txBody>
      </p:sp>
    </p:spTree>
    <p:extLst>
      <p:ext uri="{BB962C8B-B14F-4D97-AF65-F5344CB8AC3E}">
        <p14:creationId xmlns:p14="http://schemas.microsoft.com/office/powerpoint/2010/main" val="389811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fontScale="90000"/>
          </a:bodyPr>
          <a:lstStyle/>
          <a:p>
            <a:r>
              <a:rPr lang="en-US" sz="3000" kern="1200" cap="all" spc="200" baseline="0" dirty="0">
                <a:solidFill>
                  <a:srgbClr val="FFFFFF"/>
                </a:solidFill>
                <a:latin typeface="+mj-lt"/>
                <a:ea typeface="+mj-ea"/>
                <a:cs typeface="+mj-cs"/>
              </a:rPr>
              <a:t>GUIDELINE: lengthy speakers (on either side of the podium)</a:t>
            </a:r>
          </a:p>
        </p:txBody>
      </p:sp>
      <p:sp>
        <p:nvSpPr>
          <p:cNvPr id="8" name="Rectangle 7">
            <a:extLst>
              <a:ext uri="{FF2B5EF4-FFF2-40B4-BE49-F238E27FC236}">
                <a16:creationId xmlns:a16="http://schemas.microsoft.com/office/drawing/2014/main" id="{E0F93BC4-7097-4EE4-B4AB-A9CED363983C}"/>
              </a:ext>
            </a:extLst>
          </p:cNvPr>
          <p:cNvSpPr/>
          <p:nvPr/>
        </p:nvSpPr>
        <p:spPr>
          <a:xfrm>
            <a:off x="5696140" y="2266122"/>
            <a:ext cx="6209966" cy="2000548"/>
          </a:xfrm>
          <a:prstGeom prst="rect">
            <a:avLst/>
          </a:prstGeom>
        </p:spPr>
        <p:txBody>
          <a:bodyPr wrap="square">
            <a:spAutoFit/>
          </a:bodyPr>
          <a:lstStyle/>
          <a:p>
            <a:r>
              <a:rPr lang="en-US" sz="2400" dirty="0">
                <a:solidFill>
                  <a:srgbClr val="00B050"/>
                </a:solidFill>
              </a:rPr>
              <a:t>REMEMBER: </a:t>
            </a:r>
            <a:r>
              <a:rPr lang="en-US" sz="2000" dirty="0"/>
              <a:t>THE COUNCIL ESTABLISHES ITS RULES FOR PUBLIC COMMENT; THE PUBLIC IS GIVEN THE OPPORTUNITY TO SPEAK – BUT IF THE MAIN POINTS CANNOT BE MADE IN THREE MINUTES, INDIVIDUAL SPEAKERS SHOULD NOT HAVE THE EXPECTATION THAT THEY CAN SET THE AGENDA</a:t>
            </a:r>
            <a:endParaRPr lang="en-US" sz="2400" dirty="0"/>
          </a:p>
        </p:txBody>
      </p:sp>
    </p:spTree>
    <p:extLst>
      <p:ext uri="{BB962C8B-B14F-4D97-AF65-F5344CB8AC3E}">
        <p14:creationId xmlns:p14="http://schemas.microsoft.com/office/powerpoint/2010/main" val="302912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30BC020-BDBF-49EB-9898-BAB5BF559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64950C64-5D81-40F1-9601-8BA0D63BAE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429000"/>
            <a:ext cx="12192000" cy="3429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3074" name="Picture 2" descr="Image result for ignoring">
            <a:extLst>
              <a:ext uri="{FF2B5EF4-FFF2-40B4-BE49-F238E27FC236}">
                <a16:creationId xmlns:a16="http://schemas.microsoft.com/office/drawing/2014/main" id="{C0B377E8-EC9A-4417-BA7F-A82F23CD25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458" b="27476"/>
          <a:stretch/>
        </p:blipFill>
        <p:spPr bwMode="auto">
          <a:xfrm>
            <a:off x="20" y="-2"/>
            <a:ext cx="12191980" cy="3429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F680224D-F91C-455F-BB61-98E8A65C004A}"/>
              </a:ext>
            </a:extLst>
          </p:cNvPr>
          <p:cNvSpPr/>
          <p:nvPr/>
        </p:nvSpPr>
        <p:spPr>
          <a:xfrm>
            <a:off x="1168924" y="3959258"/>
            <a:ext cx="9502218" cy="2347274"/>
          </a:xfrm>
          <a:prstGeom prst="rect">
            <a:avLst/>
          </a:prstGeom>
        </p:spPr>
        <p:txBody>
          <a:bodyPr vert="horz" lIns="91440" tIns="45720" rIns="91440" bIns="45720" rtlCol="0">
            <a:normAutofit/>
          </a:bodyPr>
          <a:lstStyle/>
          <a:p>
            <a:pPr indent="-228600" defTabSz="914400">
              <a:lnSpc>
                <a:spcPct val="90000"/>
              </a:lnSpc>
              <a:spcBef>
                <a:spcPts val="1000"/>
              </a:spcBef>
              <a:buClr>
                <a:schemeClr val="accent2"/>
              </a:buClr>
              <a:buFont typeface="Arial" panose="020B0604020202020204" pitchFamily="34" charset="0"/>
              <a:buChar char="•"/>
            </a:pPr>
            <a:endParaRPr lang="en-US" sz="2400" dirty="0">
              <a:solidFill>
                <a:schemeClr val="bg1"/>
              </a:solidFill>
            </a:endParaRPr>
          </a:p>
          <a:p>
            <a:pPr marL="457200" indent="-228600" defTabSz="914400">
              <a:lnSpc>
                <a:spcPct val="90000"/>
              </a:lnSpc>
              <a:spcBef>
                <a:spcPts val="1000"/>
              </a:spcBef>
              <a:buClr>
                <a:schemeClr val="accent2"/>
              </a:buClr>
              <a:buFont typeface="Arial" panose="020B0604020202020204" pitchFamily="34" charset="0"/>
              <a:buChar char="•"/>
            </a:pPr>
            <a:r>
              <a:rPr lang="en-US" sz="2400" dirty="0">
                <a:solidFill>
                  <a:schemeClr val="bg1"/>
                </a:solidFill>
              </a:rPr>
              <a:t>PEOPLE OFTEN SPEAK MORE THAN THEY SHOULD, BECAUSE THEY DO NOT FEEL THEY ARE BEING HEARD</a:t>
            </a:r>
          </a:p>
          <a:p>
            <a:pPr marL="228600" defTabSz="914400">
              <a:lnSpc>
                <a:spcPct val="90000"/>
              </a:lnSpc>
              <a:spcBef>
                <a:spcPts val="1000"/>
              </a:spcBef>
              <a:buClr>
                <a:schemeClr val="accent2"/>
              </a:buClr>
            </a:pPr>
            <a:endParaRPr lang="en-US" sz="2400" dirty="0">
              <a:solidFill>
                <a:schemeClr val="bg1"/>
              </a:solidFill>
            </a:endParaRPr>
          </a:p>
        </p:txBody>
      </p:sp>
    </p:spTree>
    <p:extLst>
      <p:ext uri="{BB962C8B-B14F-4D97-AF65-F5344CB8AC3E}">
        <p14:creationId xmlns:p14="http://schemas.microsoft.com/office/powerpoint/2010/main" val="1936218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680224D-F91C-455F-BB61-98E8A65C004A}"/>
              </a:ext>
            </a:extLst>
          </p:cNvPr>
          <p:cNvSpPr/>
          <p:nvPr/>
        </p:nvSpPr>
        <p:spPr>
          <a:xfrm>
            <a:off x="1316984" y="1283546"/>
            <a:ext cx="5715917" cy="3914063"/>
          </a:xfrm>
          <a:prstGeom prst="rect">
            <a:avLst/>
          </a:prstGeom>
        </p:spPr>
        <p:txBody>
          <a:bodyPr vert="horz" lIns="91440" tIns="45720" rIns="91440" bIns="45720" rtlCol="0" anchor="ctr">
            <a:normAutofit fontScale="92500" lnSpcReduction="20000"/>
          </a:bodyPr>
          <a:lstStyle/>
          <a:p>
            <a:pPr defTabSz="914400">
              <a:spcBef>
                <a:spcPts val="1000"/>
              </a:spcBef>
              <a:buClr>
                <a:schemeClr val="accent2"/>
              </a:buClr>
            </a:pPr>
            <a:r>
              <a:rPr lang="en-US" sz="1700" b="1" dirty="0">
                <a:solidFill>
                  <a:srgbClr val="00B050"/>
                </a:solidFill>
              </a:rPr>
              <a:t>SHOW THEM THAT THEY ARE BEING HEARD (EVEN IF YOU DO NOT AGREE):</a:t>
            </a:r>
          </a:p>
          <a:p>
            <a:pPr marL="285750" indent="-285750" defTabSz="914400">
              <a:spcBef>
                <a:spcPts val="1000"/>
              </a:spcBef>
              <a:buClr>
                <a:schemeClr val="accent2"/>
              </a:buClr>
              <a:buFontTx/>
              <a:buChar char="-"/>
            </a:pPr>
            <a:r>
              <a:rPr lang="en-US" sz="1700" dirty="0">
                <a:solidFill>
                  <a:srgbClr val="404040"/>
                </a:solidFill>
              </a:rPr>
              <a:t>LET ME SEE IF I UNDERSTAND WHAT YOU ARE SAYING…</a:t>
            </a:r>
          </a:p>
          <a:p>
            <a:pPr marL="285750" indent="-285750" defTabSz="914400">
              <a:spcBef>
                <a:spcPts val="1000"/>
              </a:spcBef>
              <a:buClr>
                <a:schemeClr val="accent2"/>
              </a:buClr>
              <a:buFontTx/>
              <a:buChar char="-"/>
            </a:pPr>
            <a:r>
              <a:rPr lang="en-US" sz="1700" dirty="0">
                <a:solidFill>
                  <a:srgbClr val="404040"/>
                </a:solidFill>
              </a:rPr>
              <a:t>WHAT IS THE PRINCIPLE BEHIND WHAT YOU ARE SAYING?</a:t>
            </a:r>
          </a:p>
          <a:p>
            <a:pPr marL="285750" indent="-285750" defTabSz="914400">
              <a:spcBef>
                <a:spcPts val="1000"/>
              </a:spcBef>
              <a:buClr>
                <a:schemeClr val="accent2"/>
              </a:buClr>
              <a:buFontTx/>
              <a:buChar char="-"/>
            </a:pPr>
            <a:r>
              <a:rPr lang="en-US" sz="1700" dirty="0">
                <a:solidFill>
                  <a:srgbClr val="404040"/>
                </a:solidFill>
              </a:rPr>
              <a:t>WHAT I AM HEARING IS….</a:t>
            </a:r>
          </a:p>
          <a:p>
            <a:pPr marL="285750" indent="-285750" defTabSz="914400">
              <a:spcBef>
                <a:spcPts val="1000"/>
              </a:spcBef>
              <a:buClr>
                <a:schemeClr val="accent2"/>
              </a:buClr>
              <a:buFontTx/>
              <a:buChar char="-"/>
            </a:pPr>
            <a:r>
              <a:rPr lang="en-US" sz="1700" dirty="0">
                <a:solidFill>
                  <a:srgbClr val="404040"/>
                </a:solidFill>
              </a:rPr>
              <a:t>LET ME SHOW YOU HOW I HAVE TROUBLE FOLLOWING…</a:t>
            </a:r>
          </a:p>
          <a:p>
            <a:pPr marL="285750" indent="-285750" defTabSz="914400">
              <a:spcBef>
                <a:spcPts val="1000"/>
              </a:spcBef>
              <a:buClr>
                <a:schemeClr val="accent2"/>
              </a:buClr>
              <a:buFontTx/>
              <a:buChar char="-"/>
            </a:pPr>
            <a:r>
              <a:rPr lang="en-US" sz="1700" dirty="0">
                <a:solidFill>
                  <a:srgbClr val="404040"/>
                </a:solidFill>
              </a:rPr>
              <a:t>CAN YOU SHARE WITH US WHY YOU FEEL THAT THIS MUST/MUST NOT BE INCLUDED IN THIS DISCUSSION/PROPOSAL?</a:t>
            </a:r>
          </a:p>
          <a:p>
            <a:pPr marL="285750" indent="-285750" defTabSz="914400">
              <a:spcBef>
                <a:spcPts val="1000"/>
              </a:spcBef>
              <a:buClr>
                <a:schemeClr val="accent2"/>
              </a:buClr>
              <a:buFontTx/>
              <a:buChar char="-"/>
            </a:pPr>
            <a:r>
              <a:rPr lang="en-US" sz="1700" dirty="0">
                <a:solidFill>
                  <a:srgbClr val="404040"/>
                </a:solidFill>
              </a:rPr>
              <a:t>AND….I BELIEVE WE UNDERSTAND THIS ARGUMENT.  HOWEVER, I MAKE A MOTION TO….(OR, I CALL FOR THE QUESTION)</a:t>
            </a:r>
          </a:p>
          <a:p>
            <a:pPr marL="457200" indent="-228600" defTabSz="914400">
              <a:spcBef>
                <a:spcPts val="1000"/>
              </a:spcBef>
              <a:buClr>
                <a:schemeClr val="accent2"/>
              </a:buClr>
              <a:buFont typeface="Arial" panose="020B0604020202020204" pitchFamily="34" charset="0"/>
              <a:buChar char="•"/>
            </a:pPr>
            <a:endParaRPr lang="en-US" sz="1700" dirty="0">
              <a:solidFill>
                <a:srgbClr val="404040"/>
              </a:solidFill>
            </a:endParaRPr>
          </a:p>
        </p:txBody>
      </p:sp>
      <p:sp>
        <p:nvSpPr>
          <p:cNvPr id="13" name="Oval 12">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a:xfrm>
            <a:off x="7720168" y="1586484"/>
            <a:ext cx="3685032" cy="3685032"/>
          </a:xfrm>
          <a:prstGeom prst="ellipse">
            <a:avLst/>
          </a:prstGeom>
          <a:solidFill>
            <a:schemeClr val="accent2"/>
          </a:solidFill>
          <a:ln>
            <a:noFill/>
          </a:ln>
        </p:spPr>
        <p:txBody>
          <a:bodyPr vert="horz" lIns="182880" tIns="182880" rIns="182880" bIns="182880" rtlCol="0" anchor="ctr">
            <a:normAutofit/>
          </a:bodyPr>
          <a:lstStyle/>
          <a:p>
            <a:r>
              <a:rPr lang="en-US" sz="3000" kern="1200" cap="all" spc="200" baseline="0" dirty="0">
                <a:solidFill>
                  <a:srgbClr val="FFFFFF"/>
                </a:solidFill>
                <a:latin typeface="+mj-lt"/>
                <a:ea typeface="+mj-ea"/>
                <a:cs typeface="+mj-cs"/>
              </a:rPr>
              <a:t>guideline</a:t>
            </a:r>
          </a:p>
        </p:txBody>
      </p:sp>
    </p:spTree>
    <p:extLst>
      <p:ext uri="{BB962C8B-B14F-4D97-AF65-F5344CB8AC3E}">
        <p14:creationId xmlns:p14="http://schemas.microsoft.com/office/powerpoint/2010/main" val="1987638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62FFE-256B-4278-8217-2E104B7FA935}"/>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57049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normAutofit/>
          </a:bodyPr>
          <a:lstStyle/>
          <a:p>
            <a:r>
              <a:rPr lang="en-US" sz="3600" dirty="0"/>
              <a:t>BACKGROUND</a:t>
            </a:r>
          </a:p>
        </p:txBody>
      </p:sp>
      <p:sp>
        <p:nvSpPr>
          <p:cNvPr id="3" name="Rectangle 2">
            <a:extLst>
              <a:ext uri="{FF2B5EF4-FFF2-40B4-BE49-F238E27FC236}">
                <a16:creationId xmlns:a16="http://schemas.microsoft.com/office/drawing/2014/main" id="{EBA8D0BD-639F-4DD3-B293-AB36BB128EEC}"/>
              </a:ext>
            </a:extLst>
          </p:cNvPr>
          <p:cNvSpPr/>
          <p:nvPr/>
        </p:nvSpPr>
        <p:spPr>
          <a:xfrm>
            <a:off x="1041621" y="2856322"/>
            <a:ext cx="10312179" cy="34649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AREAS OF FOCUS:</a:t>
            </a:r>
          </a:p>
          <a:p>
            <a:pPr algn="ctr"/>
            <a:endParaRPr lang="en-US" sz="2800" dirty="0"/>
          </a:p>
          <a:p>
            <a:pPr marL="285750" indent="-285750" algn="ctr">
              <a:buFontTx/>
              <a:buChar char="-"/>
            </a:pPr>
            <a:r>
              <a:rPr lang="en-US" sz="2800" dirty="0"/>
              <a:t>GUIDANCE FOR RESPONDING TO PUBLIC TESTIMONY</a:t>
            </a:r>
          </a:p>
          <a:p>
            <a:pPr marL="285750" indent="-285750" algn="ctr">
              <a:buFontTx/>
              <a:buChar char="-"/>
            </a:pPr>
            <a:r>
              <a:rPr lang="en-US" sz="2800" dirty="0"/>
              <a:t>GUIDANCE FOR SHARING OPINIONS DURING PUBLIC HEARINGS</a:t>
            </a:r>
          </a:p>
          <a:p>
            <a:pPr marL="285750" indent="-285750" algn="ctr">
              <a:buFontTx/>
              <a:buChar char="-"/>
            </a:pPr>
            <a:r>
              <a:rPr lang="en-US" sz="2800" dirty="0"/>
              <a:t>POTENTIAL STEPS TO ASSIST COUNCILMEMBERS</a:t>
            </a:r>
          </a:p>
        </p:txBody>
      </p:sp>
    </p:spTree>
    <p:extLst>
      <p:ext uri="{BB962C8B-B14F-4D97-AF65-F5344CB8AC3E}">
        <p14:creationId xmlns:p14="http://schemas.microsoft.com/office/powerpoint/2010/main" val="2343046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EB92A-309D-4822-8392-E225AFB143BC}"/>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0E2510A-AD89-4667-8642-4CCDD271F0CF}"/>
              </a:ext>
            </a:extLst>
          </p:cNvPr>
          <p:cNvSpPr>
            <a:spLocks noGrp="1"/>
          </p:cNvSpPr>
          <p:nvPr>
            <p:ph idx="1"/>
          </p:nvPr>
        </p:nvSpPr>
        <p:spPr>
          <a:xfrm>
            <a:off x="1296063" y="2638044"/>
            <a:ext cx="9955033" cy="3101983"/>
          </a:xfrm>
        </p:spPr>
        <p:txBody>
          <a:bodyPr>
            <a:normAutofit/>
          </a:bodyPr>
          <a:lstStyle/>
          <a:p>
            <a:pPr marL="0" indent="0">
              <a:buNone/>
            </a:pPr>
            <a:r>
              <a:rPr lang="en-US" sz="2800" dirty="0"/>
              <a:t>AS A CITIZEN, IT TAKES GUTS TO SPEAK IN A PUBLIC SETTING</a:t>
            </a:r>
          </a:p>
          <a:p>
            <a:pPr marL="0" indent="0">
              <a:buNone/>
            </a:pPr>
            <a:endParaRPr lang="en-US" sz="2800" dirty="0"/>
          </a:p>
          <a:p>
            <a:pPr lvl="1">
              <a:buFontTx/>
              <a:buChar char="-"/>
            </a:pPr>
            <a:r>
              <a:rPr lang="en-US" sz="2400" dirty="0"/>
              <a:t>TIME OUT OF NORMAL ROUTINE</a:t>
            </a:r>
          </a:p>
          <a:p>
            <a:pPr lvl="1">
              <a:buFontTx/>
              <a:buChar char="-"/>
            </a:pPr>
            <a:r>
              <a:rPr lang="en-US" sz="2400" dirty="0"/>
              <a:t>PROTECTING A WAY OF LIFE</a:t>
            </a:r>
          </a:p>
          <a:p>
            <a:pPr lvl="1">
              <a:buFontTx/>
              <a:buChar char="-"/>
            </a:pPr>
            <a:r>
              <a:rPr lang="en-US" sz="2400" dirty="0"/>
              <a:t>NERVES/ HIGH EMOTIONS - CONFLICT</a:t>
            </a:r>
          </a:p>
          <a:p>
            <a:pPr lvl="1">
              <a:buFontTx/>
              <a:buChar char="-"/>
            </a:pPr>
            <a:endParaRPr lang="en-US" sz="2400" dirty="0"/>
          </a:p>
        </p:txBody>
      </p:sp>
    </p:spTree>
    <p:extLst>
      <p:ext uri="{BB962C8B-B14F-4D97-AF65-F5344CB8AC3E}">
        <p14:creationId xmlns:p14="http://schemas.microsoft.com/office/powerpoint/2010/main" val="2720753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lstStyle/>
          <a:p>
            <a:r>
              <a:rPr lang="en-US" dirty="0"/>
              <a:t>BACKGROUND</a:t>
            </a:r>
          </a:p>
        </p:txBody>
      </p:sp>
      <p:sp>
        <p:nvSpPr>
          <p:cNvPr id="4" name="Rectangle 3">
            <a:extLst>
              <a:ext uri="{FF2B5EF4-FFF2-40B4-BE49-F238E27FC236}">
                <a16:creationId xmlns:a16="http://schemas.microsoft.com/office/drawing/2014/main" id="{F680224D-F91C-455F-BB61-98E8A65C004A}"/>
              </a:ext>
            </a:extLst>
          </p:cNvPr>
          <p:cNvSpPr/>
          <p:nvPr/>
        </p:nvSpPr>
        <p:spPr>
          <a:xfrm>
            <a:off x="893859" y="2767256"/>
            <a:ext cx="11033097" cy="2923877"/>
          </a:xfrm>
          <a:prstGeom prst="rect">
            <a:avLst/>
          </a:prstGeom>
        </p:spPr>
        <p:txBody>
          <a:bodyPr wrap="square">
            <a:spAutoFit/>
          </a:bodyPr>
          <a:lstStyle/>
          <a:p>
            <a:r>
              <a:rPr lang="en-US" sz="2800" dirty="0"/>
              <a:t>AS A COUNCILMEMBER, THERE IS THE DESIRE TO RESPOND WITH SOME FEELING – YOU ARE NOT ROBOTS</a:t>
            </a:r>
          </a:p>
          <a:p>
            <a:endParaRPr lang="en-US" sz="2800" dirty="0"/>
          </a:p>
          <a:p>
            <a:pPr marL="800100" lvl="1" indent="-342900">
              <a:buFontTx/>
              <a:buChar char="-"/>
            </a:pPr>
            <a:r>
              <a:rPr lang="en-US" sz="2400" dirty="0"/>
              <a:t>“I FEEL YOUR PAIN”</a:t>
            </a:r>
          </a:p>
          <a:p>
            <a:pPr marL="800100" lvl="1" indent="-342900">
              <a:buFontTx/>
              <a:buChar char="-"/>
            </a:pPr>
            <a:r>
              <a:rPr lang="en-US" sz="2400" dirty="0"/>
              <a:t>EXPLAINING RULES AND REGULATIONS</a:t>
            </a:r>
          </a:p>
          <a:p>
            <a:pPr marL="800100" lvl="1" indent="-342900">
              <a:buFontTx/>
              <a:buChar char="-"/>
            </a:pPr>
            <a:r>
              <a:rPr lang="en-US" sz="2400" dirty="0"/>
              <a:t>DEFENDING POTENTIAL ACTION</a:t>
            </a:r>
          </a:p>
          <a:p>
            <a:pPr marL="457200" indent="-457200">
              <a:buFontTx/>
              <a:buChar char="-"/>
            </a:pPr>
            <a:endParaRPr lang="en-US" sz="2800" dirty="0"/>
          </a:p>
        </p:txBody>
      </p:sp>
    </p:spTree>
    <p:extLst>
      <p:ext uri="{BB962C8B-B14F-4D97-AF65-F5344CB8AC3E}">
        <p14:creationId xmlns:p14="http://schemas.microsoft.com/office/powerpoint/2010/main" val="2765361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lstStyle/>
          <a:p>
            <a:r>
              <a:rPr lang="en-US" dirty="0"/>
              <a:t>BACKGROUND</a:t>
            </a:r>
          </a:p>
        </p:txBody>
      </p:sp>
      <p:sp>
        <p:nvSpPr>
          <p:cNvPr id="4" name="Rectangle 3">
            <a:extLst>
              <a:ext uri="{FF2B5EF4-FFF2-40B4-BE49-F238E27FC236}">
                <a16:creationId xmlns:a16="http://schemas.microsoft.com/office/drawing/2014/main" id="{F680224D-F91C-455F-BB61-98E8A65C004A}"/>
              </a:ext>
            </a:extLst>
          </p:cNvPr>
          <p:cNvSpPr/>
          <p:nvPr/>
        </p:nvSpPr>
        <p:spPr>
          <a:xfrm>
            <a:off x="893859" y="2767256"/>
            <a:ext cx="11033097" cy="3600986"/>
          </a:xfrm>
          <a:prstGeom prst="rect">
            <a:avLst/>
          </a:prstGeom>
        </p:spPr>
        <p:txBody>
          <a:bodyPr wrap="square">
            <a:spAutoFit/>
          </a:bodyPr>
          <a:lstStyle/>
          <a:p>
            <a:r>
              <a:rPr lang="en-US" sz="2800" dirty="0"/>
              <a:t>AS A STAFF MEMBER, THERE IS THE NEED TO:</a:t>
            </a:r>
          </a:p>
          <a:p>
            <a:endParaRPr lang="en-US" sz="2800" dirty="0"/>
          </a:p>
          <a:p>
            <a:pPr marL="800100" lvl="1" indent="-342900">
              <a:buFontTx/>
              <a:buChar char="-"/>
            </a:pPr>
            <a:r>
              <a:rPr lang="en-US" sz="2400" dirty="0"/>
              <a:t>ADDRESS ALL CONCERNS RAISED</a:t>
            </a:r>
          </a:p>
          <a:p>
            <a:pPr marL="800100" lvl="1" indent="-342900">
              <a:buFontTx/>
              <a:buChar char="-"/>
            </a:pPr>
            <a:r>
              <a:rPr lang="en-US" sz="2400" dirty="0"/>
              <a:t>ANTICIPATE ADDITIONAL CONCERNS</a:t>
            </a:r>
          </a:p>
          <a:p>
            <a:pPr marL="800100" lvl="1" indent="-342900">
              <a:buFontTx/>
              <a:buChar char="-"/>
            </a:pPr>
            <a:r>
              <a:rPr lang="en-US" sz="2400" dirty="0"/>
              <a:t>PROPOSE A SOLUTION, WITHOUT FORCING A SOLUTION</a:t>
            </a:r>
          </a:p>
          <a:p>
            <a:pPr marL="800100" lvl="1" indent="-342900">
              <a:buFontTx/>
              <a:buChar char="-"/>
            </a:pPr>
            <a:r>
              <a:rPr lang="en-US" sz="2400" dirty="0"/>
              <a:t>PROVIDE JUST ENOUGH INFORMATION – BUT NOT SO MUCH THAT IT OVERWHELMS</a:t>
            </a:r>
          </a:p>
          <a:p>
            <a:pPr marL="800100" lvl="1" indent="-342900">
              <a:buFontTx/>
              <a:buChar char="-"/>
            </a:pPr>
            <a:r>
              <a:rPr lang="en-US" sz="2400" dirty="0"/>
              <a:t>ALWAYS BE CALM, COOL, AND COLLECTED</a:t>
            </a:r>
          </a:p>
          <a:p>
            <a:pPr marL="457200" indent="-457200">
              <a:buFontTx/>
              <a:buChar char="-"/>
            </a:pPr>
            <a:endParaRPr lang="en-US" sz="2800" dirty="0"/>
          </a:p>
        </p:txBody>
      </p:sp>
    </p:spTree>
    <p:extLst>
      <p:ext uri="{BB962C8B-B14F-4D97-AF65-F5344CB8AC3E}">
        <p14:creationId xmlns:p14="http://schemas.microsoft.com/office/powerpoint/2010/main" val="100476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lstStyle/>
          <a:p>
            <a:r>
              <a:rPr lang="en-US" dirty="0"/>
              <a:t>SCENARIO 1 (APPEARANCE OF FAIRNESS)</a:t>
            </a:r>
          </a:p>
        </p:txBody>
      </p:sp>
      <p:sp>
        <p:nvSpPr>
          <p:cNvPr id="4" name="Rectangle 3">
            <a:extLst>
              <a:ext uri="{FF2B5EF4-FFF2-40B4-BE49-F238E27FC236}">
                <a16:creationId xmlns:a16="http://schemas.microsoft.com/office/drawing/2014/main" id="{F680224D-F91C-455F-BB61-98E8A65C004A}"/>
              </a:ext>
            </a:extLst>
          </p:cNvPr>
          <p:cNvSpPr/>
          <p:nvPr/>
        </p:nvSpPr>
        <p:spPr>
          <a:xfrm>
            <a:off x="706223" y="2756927"/>
            <a:ext cx="11033097" cy="1815882"/>
          </a:xfrm>
          <a:prstGeom prst="rect">
            <a:avLst/>
          </a:prstGeom>
        </p:spPr>
        <p:txBody>
          <a:bodyPr wrap="square">
            <a:spAutoFit/>
          </a:bodyPr>
          <a:lstStyle/>
          <a:p>
            <a:r>
              <a:rPr lang="en-US" sz="2800" dirty="0"/>
              <a:t>SETTING: AT LEAST TWENTY PEOPLE IN THE AUDIENCE.  MANY CLEARLY KNOW EACH OTHER.  NERVOUS TENSION IN THE ROOM.  AN AGENDA ITEM HAS CLEARLY UPSET THEM. </a:t>
            </a:r>
          </a:p>
          <a:p>
            <a:pPr marL="457200" indent="-457200">
              <a:buFontTx/>
              <a:buChar char="-"/>
            </a:pPr>
            <a:endParaRPr lang="en-US" sz="2800" dirty="0"/>
          </a:p>
        </p:txBody>
      </p:sp>
    </p:spTree>
    <p:extLst>
      <p:ext uri="{BB962C8B-B14F-4D97-AF65-F5344CB8AC3E}">
        <p14:creationId xmlns:p14="http://schemas.microsoft.com/office/powerpoint/2010/main" val="85869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lstStyle/>
          <a:p>
            <a:r>
              <a:rPr lang="en-US" dirty="0"/>
              <a:t>SCENARIO 1 (APPEARANCE OF FAIRNESS)</a:t>
            </a:r>
          </a:p>
        </p:txBody>
      </p:sp>
      <p:sp>
        <p:nvSpPr>
          <p:cNvPr id="5" name="Rectangle 4">
            <a:extLst>
              <a:ext uri="{FF2B5EF4-FFF2-40B4-BE49-F238E27FC236}">
                <a16:creationId xmlns:a16="http://schemas.microsoft.com/office/drawing/2014/main" id="{C904BA74-EBB8-4CEA-A212-1266D6DBBA74}"/>
              </a:ext>
            </a:extLst>
          </p:cNvPr>
          <p:cNvSpPr/>
          <p:nvPr/>
        </p:nvSpPr>
        <p:spPr>
          <a:xfrm>
            <a:off x="838198" y="2909837"/>
            <a:ext cx="11033097" cy="1815882"/>
          </a:xfrm>
          <a:prstGeom prst="rect">
            <a:avLst/>
          </a:prstGeom>
        </p:spPr>
        <p:txBody>
          <a:bodyPr wrap="square">
            <a:spAutoFit/>
          </a:bodyPr>
          <a:lstStyle/>
          <a:p>
            <a:r>
              <a:rPr lang="en-US" sz="2800" dirty="0"/>
              <a:t>THE FIRST COMMENTER COMES TO THE PODIUM AND SPEAKS AGAINST THE AGENDA ITEM.  CHEERS ERUPT FROM MOST OF THE AUDIENCE.</a:t>
            </a:r>
          </a:p>
          <a:p>
            <a:pPr marL="457200" indent="-457200">
              <a:buFontTx/>
              <a:buChar char="-"/>
            </a:pPr>
            <a:endParaRPr lang="en-US" sz="2800" dirty="0"/>
          </a:p>
        </p:txBody>
      </p:sp>
    </p:spTree>
    <p:extLst>
      <p:ext uri="{BB962C8B-B14F-4D97-AF65-F5344CB8AC3E}">
        <p14:creationId xmlns:p14="http://schemas.microsoft.com/office/powerpoint/2010/main" val="4176367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04A32-A52A-4F51-B946-9B136A80C5B0}"/>
              </a:ext>
            </a:extLst>
          </p:cNvPr>
          <p:cNvSpPr>
            <a:spLocks noGrp="1"/>
          </p:cNvSpPr>
          <p:nvPr>
            <p:ph type="title"/>
          </p:nvPr>
        </p:nvSpPr>
        <p:spPr/>
        <p:txBody>
          <a:bodyPr/>
          <a:lstStyle/>
          <a:p>
            <a:r>
              <a:rPr lang="en-US" dirty="0"/>
              <a:t>SCENARIO 1 (APPEARANCE OF FAIRNESS)</a:t>
            </a:r>
          </a:p>
        </p:txBody>
      </p:sp>
      <p:sp>
        <p:nvSpPr>
          <p:cNvPr id="6" name="Rectangle 5">
            <a:extLst>
              <a:ext uri="{FF2B5EF4-FFF2-40B4-BE49-F238E27FC236}">
                <a16:creationId xmlns:a16="http://schemas.microsoft.com/office/drawing/2014/main" id="{CCA45C9D-4BE0-4688-96A5-81C781A8453C}"/>
              </a:ext>
            </a:extLst>
          </p:cNvPr>
          <p:cNvSpPr/>
          <p:nvPr/>
        </p:nvSpPr>
        <p:spPr>
          <a:xfrm>
            <a:off x="885333" y="2562640"/>
            <a:ext cx="11033097" cy="2246769"/>
          </a:xfrm>
          <a:prstGeom prst="rect">
            <a:avLst/>
          </a:prstGeom>
        </p:spPr>
        <p:txBody>
          <a:bodyPr wrap="square">
            <a:spAutoFit/>
          </a:bodyPr>
          <a:lstStyle/>
          <a:p>
            <a:r>
              <a:rPr lang="en-US" sz="2800" dirty="0"/>
              <a:t>A COUNCILMEMBER NODS VIGOROUSLY DURING THE COMMENTER’S PRESENTATION.  AFTER THE COMMENTER SITS DOWN, THE COUNCILMEMBER STATES THAT “IF THIS IS TRUE, I WILL HAVE A PROBLEM WITH THIS PROPOSAL.”</a:t>
            </a:r>
          </a:p>
          <a:p>
            <a:pPr marL="457200" indent="-457200">
              <a:buFontTx/>
              <a:buChar char="-"/>
            </a:pPr>
            <a:endParaRPr lang="en-US" sz="2800" dirty="0"/>
          </a:p>
        </p:txBody>
      </p:sp>
      <p:sp>
        <p:nvSpPr>
          <p:cNvPr id="7" name="Rectangle 6">
            <a:extLst>
              <a:ext uri="{FF2B5EF4-FFF2-40B4-BE49-F238E27FC236}">
                <a16:creationId xmlns:a16="http://schemas.microsoft.com/office/drawing/2014/main" id="{2D21D453-04B4-4408-BC6B-CD85539A2E9C}"/>
              </a:ext>
            </a:extLst>
          </p:cNvPr>
          <p:cNvSpPr/>
          <p:nvPr/>
        </p:nvSpPr>
        <p:spPr>
          <a:xfrm>
            <a:off x="885332" y="4353009"/>
            <a:ext cx="11033097" cy="1815882"/>
          </a:xfrm>
          <a:prstGeom prst="rect">
            <a:avLst/>
          </a:prstGeom>
        </p:spPr>
        <p:txBody>
          <a:bodyPr wrap="square">
            <a:spAutoFit/>
          </a:bodyPr>
          <a:lstStyle/>
          <a:p>
            <a:r>
              <a:rPr lang="en-US" sz="2800" dirty="0">
                <a:solidFill>
                  <a:srgbClr val="00B050"/>
                </a:solidFill>
              </a:rPr>
              <a:t>THAT COUNCILMEMBER WOULD HAVE A VERY DIFFICULT TIME VOTING YES FOR THE PROPOSAL, IF JUST TO SAVE FACE/ STICK TO THEIR WORD</a:t>
            </a:r>
          </a:p>
          <a:p>
            <a:pPr marL="457200" indent="-457200">
              <a:buFontTx/>
              <a:buChar char="-"/>
            </a:pPr>
            <a:endParaRPr lang="en-US" sz="2800" dirty="0">
              <a:solidFill>
                <a:srgbClr val="00B050"/>
              </a:solidFill>
            </a:endParaRPr>
          </a:p>
        </p:txBody>
      </p:sp>
    </p:spTree>
    <p:extLst>
      <p:ext uri="{BB962C8B-B14F-4D97-AF65-F5344CB8AC3E}">
        <p14:creationId xmlns:p14="http://schemas.microsoft.com/office/powerpoint/2010/main" val="936727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939</TotalTime>
  <Words>901</Words>
  <Application>Microsoft Office PowerPoint</Application>
  <PresentationFormat>Widescreen</PresentationFormat>
  <Paragraphs>99</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Gill Sans MT</vt:lpstr>
      <vt:lpstr>Parcel</vt:lpstr>
      <vt:lpstr>INTERACTING WITH THE PUBLIC</vt:lpstr>
      <vt:lpstr>GOAL</vt:lpstr>
      <vt:lpstr>BACKGROUND</vt:lpstr>
      <vt:lpstr>BACKGROUND</vt:lpstr>
      <vt:lpstr>BACKGROUND</vt:lpstr>
      <vt:lpstr>BACKGROUND</vt:lpstr>
      <vt:lpstr>SCENARIO 1 (APPEARANCE OF FAIRNESS)</vt:lpstr>
      <vt:lpstr>SCENARIO 1 (APPEARANCE OF FAIRNESS)</vt:lpstr>
      <vt:lpstr>SCENARIO 1 (APPEARANCE OF FAIRNESS)</vt:lpstr>
      <vt:lpstr>SCENARIO 1</vt:lpstr>
      <vt:lpstr>SCENARIO 1</vt:lpstr>
      <vt:lpstr>SCENARIO 1</vt:lpstr>
      <vt:lpstr>SCENARIO 1</vt:lpstr>
      <vt:lpstr>GUIDELINE</vt:lpstr>
      <vt:lpstr>GUIDELINE</vt:lpstr>
      <vt:lpstr>GUIDELINE</vt:lpstr>
      <vt:lpstr>GUIDELINE</vt:lpstr>
      <vt:lpstr>GUIDELINE</vt:lpstr>
      <vt:lpstr>GUIDELINE</vt:lpstr>
      <vt:lpstr>GUIDELINE: lengthy speakers (on either side of the podium)</vt:lpstr>
      <vt:lpstr>PowerPoint Presentation</vt:lpstr>
      <vt:lpstr>guideline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INTERACTING WITH THE PUBLIC</dc:title>
  <dc:creator>Jori Burnett</dc:creator>
  <cp:lastModifiedBy>Susan Duncan</cp:lastModifiedBy>
  <cp:revision>10</cp:revision>
  <cp:lastPrinted>2019-09-19T01:53:52Z</cp:lastPrinted>
  <dcterms:created xsi:type="dcterms:W3CDTF">2019-09-19T00:43:49Z</dcterms:created>
  <dcterms:modified xsi:type="dcterms:W3CDTF">2020-07-20T23:17:36Z</dcterms:modified>
</cp:coreProperties>
</file>