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8" r:id="rId1"/>
  </p:sldMasterIdLst>
  <p:notesMasterIdLst>
    <p:notesMasterId r:id="rId22"/>
  </p:notesMasterIdLst>
  <p:sldIdLst>
    <p:sldId id="256" r:id="rId2"/>
    <p:sldId id="271" r:id="rId3"/>
    <p:sldId id="304" r:id="rId4"/>
    <p:sldId id="305" r:id="rId5"/>
    <p:sldId id="307" r:id="rId6"/>
    <p:sldId id="308" r:id="rId7"/>
    <p:sldId id="309" r:id="rId8"/>
    <p:sldId id="310" r:id="rId9"/>
    <p:sldId id="311" r:id="rId10"/>
    <p:sldId id="312" r:id="rId11"/>
    <p:sldId id="279" r:id="rId12"/>
    <p:sldId id="289" r:id="rId13"/>
    <p:sldId id="291" r:id="rId14"/>
    <p:sldId id="293" r:id="rId15"/>
    <p:sldId id="295" r:id="rId16"/>
    <p:sldId id="299" r:id="rId17"/>
    <p:sldId id="296" r:id="rId18"/>
    <p:sldId id="297" r:id="rId19"/>
    <p:sldId id="298" r:id="rId20"/>
    <p:sldId id="303"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F7511"/>
    <a:srgbClr val="C8EA1E"/>
    <a:srgbClr val="E7EC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MasterView">
  <p:normalViewPr showOutlineIcons="0">
    <p:restoredLeft sz="34582" autoAdjust="0"/>
    <p:restoredTop sz="86420" autoAdjust="0"/>
  </p:normalViewPr>
  <p:slideViewPr>
    <p:cSldViewPr snapToGrid="0">
      <p:cViewPr varScale="1">
        <p:scale>
          <a:sx n="62" d="100"/>
          <a:sy n="62" d="100"/>
        </p:scale>
        <p:origin x="102" y="1188"/>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97" d="100"/>
          <a:sy n="97" d="100"/>
        </p:scale>
        <p:origin x="357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D9910B7-2E9C-4D47-9B86-F44AA35EDBA5}" type="datetimeFigureOut">
              <a:rPr lang="en-US" smtClean="0"/>
              <a:t>2/18/2020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1939D0-0D5F-49C2-A922-E143C8F8C502}" type="slidenum">
              <a:rPr lang="en-US" smtClean="0"/>
              <a:t>‹#›</a:t>
            </a:fld>
            <a:endParaRPr lang="en-US" dirty="0"/>
          </a:p>
        </p:txBody>
      </p:sp>
    </p:spTree>
    <p:extLst>
      <p:ext uri="{BB962C8B-B14F-4D97-AF65-F5344CB8AC3E}">
        <p14:creationId xmlns:p14="http://schemas.microsoft.com/office/powerpoint/2010/main" val="1237061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39D0-0D5F-49C2-A922-E143C8F8C502}" type="slidenum">
              <a:rPr lang="en-US" smtClean="0"/>
              <a:t>1</a:t>
            </a:fld>
            <a:endParaRPr lang="en-US" dirty="0"/>
          </a:p>
        </p:txBody>
      </p:sp>
    </p:spTree>
    <p:extLst>
      <p:ext uri="{BB962C8B-B14F-4D97-AF65-F5344CB8AC3E}">
        <p14:creationId xmlns:p14="http://schemas.microsoft.com/office/powerpoint/2010/main" val="216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39D0-0D5F-49C2-A922-E143C8F8C502}" type="slidenum">
              <a:rPr lang="en-US" smtClean="0"/>
              <a:t>10</a:t>
            </a:fld>
            <a:endParaRPr lang="en-US" dirty="0"/>
          </a:p>
        </p:txBody>
      </p:sp>
    </p:spTree>
    <p:extLst>
      <p:ext uri="{BB962C8B-B14F-4D97-AF65-F5344CB8AC3E}">
        <p14:creationId xmlns:p14="http://schemas.microsoft.com/office/powerpoint/2010/main" val="925063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1939D0-0D5F-49C2-A922-E143C8F8C502}" type="slidenum">
              <a:rPr lang="en-US" smtClean="0"/>
              <a:t>11</a:t>
            </a:fld>
            <a:endParaRPr lang="en-US" dirty="0"/>
          </a:p>
        </p:txBody>
      </p:sp>
    </p:spTree>
    <p:extLst>
      <p:ext uri="{BB962C8B-B14F-4D97-AF65-F5344CB8AC3E}">
        <p14:creationId xmlns:p14="http://schemas.microsoft.com/office/powerpoint/2010/main" val="1764363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design phase, Ferndale Terrace will include a full reconstruction of the roadway and utility systems, including sewer, water and stormwater.  We received a $250K grant from the Department of Ecology for the planning and design portion of this project.</a:t>
            </a:r>
          </a:p>
        </p:txBody>
      </p:sp>
      <p:sp>
        <p:nvSpPr>
          <p:cNvPr id="4" name="Slide Number Placeholder 3"/>
          <p:cNvSpPr>
            <a:spLocks noGrp="1"/>
          </p:cNvSpPr>
          <p:nvPr>
            <p:ph type="sldNum" sz="quarter" idx="5"/>
          </p:nvPr>
        </p:nvSpPr>
        <p:spPr/>
        <p:txBody>
          <a:bodyPr/>
          <a:lstStyle/>
          <a:p>
            <a:fld id="{9B1939D0-0D5F-49C2-A922-E143C8F8C502}" type="slidenum">
              <a:rPr lang="en-US" smtClean="0"/>
              <a:t>12</a:t>
            </a:fld>
            <a:endParaRPr lang="en-US" dirty="0"/>
          </a:p>
        </p:txBody>
      </p:sp>
    </p:spTree>
    <p:extLst>
      <p:ext uri="{BB962C8B-B14F-4D97-AF65-F5344CB8AC3E}">
        <p14:creationId xmlns:p14="http://schemas.microsoft.com/office/powerpoint/2010/main" val="1820472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will install a 12” water main between Hovander and Nordic Way at Scout Place, including bore beneath the BNSF railroad tracks.  A operational deficiency is being addressed by creating a loop in the water system where none exists presently.  The loops (interconnectivity between lines) allows for more stable pressure and reliability in case of water main breaks/outages.  CN cost estimate is $390K, all City money.</a:t>
            </a:r>
          </a:p>
        </p:txBody>
      </p:sp>
      <p:sp>
        <p:nvSpPr>
          <p:cNvPr id="4" name="Slide Number Placeholder 3"/>
          <p:cNvSpPr>
            <a:spLocks noGrp="1"/>
          </p:cNvSpPr>
          <p:nvPr>
            <p:ph type="sldNum" sz="quarter" idx="5"/>
          </p:nvPr>
        </p:nvSpPr>
        <p:spPr/>
        <p:txBody>
          <a:bodyPr/>
          <a:lstStyle/>
          <a:p>
            <a:fld id="{9B1939D0-0D5F-49C2-A922-E143C8F8C502}" type="slidenum">
              <a:rPr lang="en-US" smtClean="0"/>
              <a:t>13</a:t>
            </a:fld>
            <a:endParaRPr lang="en-US" dirty="0"/>
          </a:p>
        </p:txBody>
      </p:sp>
    </p:spTree>
    <p:extLst>
      <p:ext uri="{BB962C8B-B14F-4D97-AF65-F5344CB8AC3E}">
        <p14:creationId xmlns:p14="http://schemas.microsoft.com/office/powerpoint/2010/main" val="2394711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Sewage from Malloy Village and a majority of homes being constructed now at Malloy Heights flow through this pump station.  Current facility is undersized for full build out of homes.  Project will decommission the pump station and install a new gravity line to the Thornton interceptor.   Work includes upgrading and replacing an existing watermain at Samson Rope.  CN Cost Estimate is: $630K</a:t>
            </a:r>
          </a:p>
        </p:txBody>
      </p:sp>
      <p:sp>
        <p:nvSpPr>
          <p:cNvPr id="4" name="Slide Number Placeholder 3"/>
          <p:cNvSpPr>
            <a:spLocks noGrp="1"/>
          </p:cNvSpPr>
          <p:nvPr>
            <p:ph type="sldNum" sz="quarter" idx="5"/>
          </p:nvPr>
        </p:nvSpPr>
        <p:spPr/>
        <p:txBody>
          <a:bodyPr/>
          <a:lstStyle/>
          <a:p>
            <a:fld id="{9B1939D0-0D5F-49C2-A922-E143C8F8C502}" type="slidenum">
              <a:rPr lang="en-US" smtClean="0"/>
              <a:t>14</a:t>
            </a:fld>
            <a:endParaRPr lang="en-US" dirty="0"/>
          </a:p>
        </p:txBody>
      </p:sp>
    </p:spTree>
    <p:extLst>
      <p:ext uri="{BB962C8B-B14F-4D97-AF65-F5344CB8AC3E}">
        <p14:creationId xmlns:p14="http://schemas.microsoft.com/office/powerpoint/2010/main" val="1367115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TIB grant, the City received funding to improve pedestrian facilities in several areas.  Alder street was awarded $50K for upgrading currently non-ADA compliant ramps shown at the yellow X’s.</a:t>
            </a:r>
          </a:p>
        </p:txBody>
      </p:sp>
      <p:sp>
        <p:nvSpPr>
          <p:cNvPr id="4" name="Slide Number Placeholder 3"/>
          <p:cNvSpPr>
            <a:spLocks noGrp="1"/>
          </p:cNvSpPr>
          <p:nvPr>
            <p:ph type="sldNum" sz="quarter" idx="5"/>
          </p:nvPr>
        </p:nvSpPr>
        <p:spPr/>
        <p:txBody>
          <a:bodyPr/>
          <a:lstStyle/>
          <a:p>
            <a:fld id="{9B1939D0-0D5F-49C2-A922-E143C8F8C502}" type="slidenum">
              <a:rPr lang="en-US" smtClean="0"/>
              <a:t>15</a:t>
            </a:fld>
            <a:endParaRPr lang="en-US" dirty="0"/>
          </a:p>
        </p:txBody>
      </p:sp>
    </p:spTree>
    <p:extLst>
      <p:ext uri="{BB962C8B-B14F-4D97-AF65-F5344CB8AC3E}">
        <p14:creationId xmlns:p14="http://schemas.microsoft.com/office/powerpoint/2010/main" val="2873693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$100K to install a RRFB Rectangular Rapid Flashing Beacon at Vista and Seamount.</a:t>
            </a:r>
          </a:p>
        </p:txBody>
      </p:sp>
      <p:sp>
        <p:nvSpPr>
          <p:cNvPr id="4" name="Slide Number Placeholder 3"/>
          <p:cNvSpPr>
            <a:spLocks noGrp="1"/>
          </p:cNvSpPr>
          <p:nvPr>
            <p:ph type="sldNum" sz="quarter" idx="5"/>
          </p:nvPr>
        </p:nvSpPr>
        <p:spPr/>
        <p:txBody>
          <a:bodyPr/>
          <a:lstStyle/>
          <a:p>
            <a:fld id="{9B1939D0-0D5F-49C2-A922-E143C8F8C502}" type="slidenum">
              <a:rPr lang="en-US" smtClean="0"/>
              <a:t>16</a:t>
            </a:fld>
            <a:endParaRPr lang="en-US" dirty="0"/>
          </a:p>
        </p:txBody>
      </p:sp>
    </p:spTree>
    <p:extLst>
      <p:ext uri="{BB962C8B-B14F-4D97-AF65-F5344CB8AC3E}">
        <p14:creationId xmlns:p14="http://schemas.microsoft.com/office/powerpoint/2010/main" val="2566123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$50K was provided to install an RRFB on Thornton at Maureen at an existing crosswalk near Skyline Elementary School.</a:t>
            </a:r>
          </a:p>
        </p:txBody>
      </p:sp>
      <p:sp>
        <p:nvSpPr>
          <p:cNvPr id="4" name="Slide Number Placeholder 3"/>
          <p:cNvSpPr>
            <a:spLocks noGrp="1"/>
          </p:cNvSpPr>
          <p:nvPr>
            <p:ph type="sldNum" sz="quarter" idx="5"/>
          </p:nvPr>
        </p:nvSpPr>
        <p:spPr/>
        <p:txBody>
          <a:bodyPr/>
          <a:lstStyle/>
          <a:p>
            <a:fld id="{9B1939D0-0D5F-49C2-A922-E143C8F8C502}" type="slidenum">
              <a:rPr lang="en-US" smtClean="0"/>
              <a:t>17</a:t>
            </a:fld>
            <a:endParaRPr lang="en-US" dirty="0"/>
          </a:p>
        </p:txBody>
      </p:sp>
    </p:spTree>
    <p:extLst>
      <p:ext uri="{BB962C8B-B14F-4D97-AF65-F5344CB8AC3E}">
        <p14:creationId xmlns:p14="http://schemas.microsoft.com/office/powerpoint/2010/main" val="2832644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 complete streets project, the City recently removed and reconfigured the crosswalk markings in this location.  In order to eliminate sign blight and clutter, working with PSE to replace existing streetlights with RRFBs configured within the light itself.  TIB contributes $100K.  </a:t>
            </a:r>
          </a:p>
        </p:txBody>
      </p:sp>
      <p:sp>
        <p:nvSpPr>
          <p:cNvPr id="4" name="Slide Number Placeholder 3"/>
          <p:cNvSpPr>
            <a:spLocks noGrp="1"/>
          </p:cNvSpPr>
          <p:nvPr>
            <p:ph type="sldNum" sz="quarter" idx="5"/>
          </p:nvPr>
        </p:nvSpPr>
        <p:spPr/>
        <p:txBody>
          <a:bodyPr/>
          <a:lstStyle/>
          <a:p>
            <a:fld id="{9B1939D0-0D5F-49C2-A922-E143C8F8C502}" type="slidenum">
              <a:rPr lang="en-US" smtClean="0"/>
              <a:t>18</a:t>
            </a:fld>
            <a:endParaRPr lang="en-US" dirty="0"/>
          </a:p>
        </p:txBody>
      </p:sp>
    </p:spTree>
    <p:extLst>
      <p:ext uri="{BB962C8B-B14F-4D97-AF65-F5344CB8AC3E}">
        <p14:creationId xmlns:p14="http://schemas.microsoft.com/office/powerpoint/2010/main" val="674072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this project, upgrades will be made to the existing utilities, including storm, water and sanitary sewer systems. Sidewalks will be installed in compliance with ADA standards, with curb ramps on both sides of the road. Street lighting will be upgraded or added where needed.  Fed Funding of $1,095,000 for CN</a:t>
            </a:r>
          </a:p>
        </p:txBody>
      </p:sp>
      <p:sp>
        <p:nvSpPr>
          <p:cNvPr id="4" name="Slide Number Placeholder 3"/>
          <p:cNvSpPr>
            <a:spLocks noGrp="1"/>
          </p:cNvSpPr>
          <p:nvPr>
            <p:ph type="sldNum" sz="quarter" idx="5"/>
          </p:nvPr>
        </p:nvSpPr>
        <p:spPr/>
        <p:txBody>
          <a:bodyPr/>
          <a:lstStyle/>
          <a:p>
            <a:fld id="{9B1939D0-0D5F-49C2-A922-E143C8F8C502}" type="slidenum">
              <a:rPr lang="en-US" smtClean="0"/>
              <a:t>19</a:t>
            </a:fld>
            <a:endParaRPr lang="en-US" dirty="0"/>
          </a:p>
        </p:txBody>
      </p:sp>
    </p:spTree>
    <p:extLst>
      <p:ext uri="{BB962C8B-B14F-4D97-AF65-F5344CB8AC3E}">
        <p14:creationId xmlns:p14="http://schemas.microsoft.com/office/powerpoint/2010/main" val="517736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number of projects we’re working on, all are at a different stage of development.  Some are at the preliminary engineering stage, some are being designed now, others have just moved to construction.</a:t>
            </a:r>
          </a:p>
        </p:txBody>
      </p:sp>
      <p:sp>
        <p:nvSpPr>
          <p:cNvPr id="4" name="Slide Number Placeholder 3"/>
          <p:cNvSpPr>
            <a:spLocks noGrp="1"/>
          </p:cNvSpPr>
          <p:nvPr>
            <p:ph type="sldNum" sz="quarter" idx="5"/>
          </p:nvPr>
        </p:nvSpPr>
        <p:spPr/>
        <p:txBody>
          <a:bodyPr/>
          <a:lstStyle/>
          <a:p>
            <a:fld id="{9B1939D0-0D5F-49C2-A922-E143C8F8C502}" type="slidenum">
              <a:rPr lang="en-US" smtClean="0"/>
              <a:t>2</a:t>
            </a:fld>
            <a:endParaRPr lang="en-US" dirty="0"/>
          </a:p>
        </p:txBody>
      </p:sp>
    </p:spTree>
    <p:extLst>
      <p:ext uri="{BB962C8B-B14F-4D97-AF65-F5344CB8AC3E}">
        <p14:creationId xmlns:p14="http://schemas.microsoft.com/office/powerpoint/2010/main" val="3804907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limits are from Malloy to Portal Way/Second Avenue Roundabout.  The City received $19.167M from Connecting Washington (state Funds) in 2016.  It received an additional $2.6M in 2018 from the TIB.</a:t>
            </a:r>
          </a:p>
          <a:p>
            <a:endParaRPr lang="en-US" dirty="0"/>
          </a:p>
          <a:p>
            <a:r>
              <a:rPr lang="en-US" dirty="0"/>
              <a:t>Current Construction contract is $15,077,000.44.  </a:t>
            </a:r>
          </a:p>
          <a:p>
            <a:r>
              <a:rPr lang="en-US" dirty="0"/>
              <a:t>CE/CM is $1,925,320  </a:t>
            </a:r>
          </a:p>
          <a:p>
            <a:r>
              <a:rPr lang="en-US" dirty="0"/>
              <a:t>Spent to date is: $2,173,262</a:t>
            </a:r>
          </a:p>
          <a:p>
            <a:endParaRPr lang="en-US" dirty="0"/>
          </a:p>
          <a:p>
            <a:r>
              <a:rPr lang="en-US" dirty="0"/>
              <a:t>Total: $19.2M</a:t>
            </a:r>
          </a:p>
        </p:txBody>
      </p:sp>
      <p:sp>
        <p:nvSpPr>
          <p:cNvPr id="4" name="Slide Number Placeholder 3"/>
          <p:cNvSpPr>
            <a:spLocks noGrp="1"/>
          </p:cNvSpPr>
          <p:nvPr>
            <p:ph type="sldNum" sz="quarter" idx="5"/>
          </p:nvPr>
        </p:nvSpPr>
        <p:spPr/>
        <p:txBody>
          <a:bodyPr/>
          <a:lstStyle/>
          <a:p>
            <a:fld id="{9B1939D0-0D5F-49C2-A922-E143C8F8C502}" type="slidenum">
              <a:rPr lang="en-US" smtClean="0"/>
              <a:t>20</a:t>
            </a:fld>
            <a:endParaRPr lang="en-US" dirty="0"/>
          </a:p>
        </p:txBody>
      </p:sp>
    </p:spTree>
    <p:extLst>
      <p:ext uri="{BB962C8B-B14F-4D97-AF65-F5344CB8AC3E}">
        <p14:creationId xmlns:p14="http://schemas.microsoft.com/office/powerpoint/2010/main" val="2131371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Precon:</a:t>
            </a:r>
          </a:p>
          <a:p>
            <a:endParaRPr lang="en-US" dirty="0"/>
          </a:p>
          <a:p>
            <a:r>
              <a:rPr lang="en-US" dirty="0"/>
              <a:t>Contractor – Project Manager, Estimator, Admin, Project Engineer, Surveyor/GPS</a:t>
            </a:r>
          </a:p>
          <a:p>
            <a:r>
              <a:rPr lang="en-US" dirty="0"/>
              <a:t>City Staff – PWD, Project Manager, Inspector, Admin, PW Supervisor</a:t>
            </a:r>
          </a:p>
          <a:p>
            <a:r>
              <a:rPr lang="en-US" dirty="0"/>
              <a:t>City’s Consultants – Civil  Engineer, Bridge Engineer, Geotechnical Engineer, Surveyor, Bridge PM, Materials Testing Company</a:t>
            </a:r>
          </a:p>
          <a:p>
            <a:r>
              <a:rPr lang="en-US" dirty="0"/>
              <a:t>Others – Comcast, Frontier &amp; Cascade Natural Gas</a:t>
            </a:r>
          </a:p>
          <a:p>
            <a:endParaRPr lang="en-US" dirty="0"/>
          </a:p>
          <a:p>
            <a:r>
              <a:rPr lang="en-US" dirty="0"/>
              <a:t>Discuss: Relationship, Schedule, Impacted parties (utilities, including the City’s), Subcontractors, Submittals and other Requirements (RAMs, QPLs, TCPs, Labor and Equipment Rates, shop and working drawings, NPDES, SPCC, Inadvertent Discovery Plan, RFI’s, Certified Payroll, LS breakdowns, &amp; more), Traffic Control &amp; Site Safety (including access to adjacent properties), General Construction Discussion (hours of work, force account, payments, staging of equipment, </a:t>
            </a:r>
            <a:r>
              <a:rPr lang="en-US" dirty="0" err="1"/>
              <a:t>etc</a:t>
            </a:r>
            <a:r>
              <a:rPr lang="en-US" dirty="0"/>
              <a:t>), Potential Issues or Changes.</a:t>
            </a:r>
          </a:p>
          <a:p>
            <a:endParaRPr lang="en-US" dirty="0"/>
          </a:p>
          <a:p>
            <a:r>
              <a:rPr lang="en-US" dirty="0"/>
              <a:t>Partnering versus adversarial</a:t>
            </a:r>
          </a:p>
          <a:p>
            <a:endParaRPr lang="en-US" dirty="0"/>
          </a:p>
          <a:p>
            <a:endParaRPr lang="en-US" dirty="0"/>
          </a:p>
        </p:txBody>
      </p:sp>
      <p:sp>
        <p:nvSpPr>
          <p:cNvPr id="4" name="Slide Number Placeholder 3"/>
          <p:cNvSpPr>
            <a:spLocks noGrp="1"/>
          </p:cNvSpPr>
          <p:nvPr>
            <p:ph type="sldNum" sz="quarter" idx="5"/>
          </p:nvPr>
        </p:nvSpPr>
        <p:spPr/>
        <p:txBody>
          <a:bodyPr/>
          <a:lstStyle/>
          <a:p>
            <a:fld id="{9B1939D0-0D5F-49C2-A922-E143C8F8C502}" type="slidenum">
              <a:rPr lang="en-US" smtClean="0"/>
              <a:t>3</a:t>
            </a:fld>
            <a:endParaRPr lang="en-US" dirty="0"/>
          </a:p>
        </p:txBody>
      </p:sp>
    </p:spTree>
    <p:extLst>
      <p:ext uri="{BB962C8B-B14F-4D97-AF65-F5344CB8AC3E}">
        <p14:creationId xmlns:p14="http://schemas.microsoft.com/office/powerpoint/2010/main" val="3759595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39D0-0D5F-49C2-A922-E143C8F8C502}" type="slidenum">
              <a:rPr lang="en-US" smtClean="0"/>
              <a:t>4</a:t>
            </a:fld>
            <a:endParaRPr lang="en-US" dirty="0"/>
          </a:p>
        </p:txBody>
      </p:sp>
    </p:spTree>
    <p:extLst>
      <p:ext uri="{BB962C8B-B14F-4D97-AF65-F5344CB8AC3E}">
        <p14:creationId xmlns:p14="http://schemas.microsoft.com/office/powerpoint/2010/main" val="402592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39D0-0D5F-49C2-A922-E143C8F8C502}" type="slidenum">
              <a:rPr lang="en-US" smtClean="0"/>
              <a:t>5</a:t>
            </a:fld>
            <a:endParaRPr lang="en-US" dirty="0"/>
          </a:p>
        </p:txBody>
      </p:sp>
    </p:spTree>
    <p:extLst>
      <p:ext uri="{BB962C8B-B14F-4D97-AF65-F5344CB8AC3E}">
        <p14:creationId xmlns:p14="http://schemas.microsoft.com/office/powerpoint/2010/main" val="1797051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39D0-0D5F-49C2-A922-E143C8F8C502}" type="slidenum">
              <a:rPr lang="en-US" smtClean="0"/>
              <a:t>6</a:t>
            </a:fld>
            <a:endParaRPr lang="en-US" dirty="0"/>
          </a:p>
        </p:txBody>
      </p:sp>
    </p:spTree>
    <p:extLst>
      <p:ext uri="{BB962C8B-B14F-4D97-AF65-F5344CB8AC3E}">
        <p14:creationId xmlns:p14="http://schemas.microsoft.com/office/powerpoint/2010/main" val="459497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39D0-0D5F-49C2-A922-E143C8F8C502}" type="slidenum">
              <a:rPr lang="en-US" smtClean="0"/>
              <a:t>7</a:t>
            </a:fld>
            <a:endParaRPr lang="en-US" dirty="0"/>
          </a:p>
        </p:txBody>
      </p:sp>
    </p:spTree>
    <p:extLst>
      <p:ext uri="{BB962C8B-B14F-4D97-AF65-F5344CB8AC3E}">
        <p14:creationId xmlns:p14="http://schemas.microsoft.com/office/powerpoint/2010/main" val="1517069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39D0-0D5F-49C2-A922-E143C8F8C502}" type="slidenum">
              <a:rPr lang="en-US" smtClean="0"/>
              <a:t>8</a:t>
            </a:fld>
            <a:endParaRPr lang="en-US" dirty="0"/>
          </a:p>
        </p:txBody>
      </p:sp>
    </p:spTree>
    <p:extLst>
      <p:ext uri="{BB962C8B-B14F-4D97-AF65-F5344CB8AC3E}">
        <p14:creationId xmlns:p14="http://schemas.microsoft.com/office/powerpoint/2010/main" val="1462677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39D0-0D5F-49C2-A922-E143C8F8C502}" type="slidenum">
              <a:rPr lang="en-US" smtClean="0"/>
              <a:t>9</a:t>
            </a:fld>
            <a:endParaRPr lang="en-US" dirty="0"/>
          </a:p>
        </p:txBody>
      </p:sp>
    </p:spTree>
    <p:extLst>
      <p:ext uri="{BB962C8B-B14F-4D97-AF65-F5344CB8AC3E}">
        <p14:creationId xmlns:p14="http://schemas.microsoft.com/office/powerpoint/2010/main" val="824353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82BB3-87BB-4D92-BAC7-BC531722F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32ACB0-0244-4FB2-8B10-5AB80E34F0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D8CE33-C74C-4B5D-A373-82B57F36E09C}"/>
              </a:ext>
            </a:extLst>
          </p:cNvPr>
          <p:cNvSpPr>
            <a:spLocks noGrp="1"/>
          </p:cNvSpPr>
          <p:nvPr>
            <p:ph type="dt" sz="half" idx="10"/>
          </p:nvPr>
        </p:nvSpPr>
        <p:spPr/>
        <p:txBody>
          <a:bodyPr/>
          <a:lstStyle/>
          <a:p>
            <a:fld id="{5923F103-BC34-4FE4-A40E-EDDEECFDA5D0}" type="datetimeFigureOut">
              <a:rPr lang="en-US" smtClean="0"/>
              <a:pPr/>
              <a:t>2/18/2020</a:t>
            </a:fld>
            <a:endParaRPr lang="en-US" dirty="0"/>
          </a:p>
        </p:txBody>
      </p:sp>
      <p:sp>
        <p:nvSpPr>
          <p:cNvPr id="5" name="Footer Placeholder 4">
            <a:extLst>
              <a:ext uri="{FF2B5EF4-FFF2-40B4-BE49-F238E27FC236}">
                <a16:creationId xmlns:a16="http://schemas.microsoft.com/office/drawing/2014/main" id="{253100F7-2B1F-44C4-ABF2-CC5C4DB6C2BA}"/>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53DCEC5F-CCEE-44F6-9035-1FBFA95CC68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1440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1ED2E-CB60-49B9-98CA-BA8F338DCD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889705-A1A8-432E-B5CF-384A5F43BD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76EC9-0C35-4102-992B-A75BB7EC0712}"/>
              </a:ext>
            </a:extLst>
          </p:cNvPr>
          <p:cNvSpPr>
            <a:spLocks noGrp="1"/>
          </p:cNvSpPr>
          <p:nvPr>
            <p:ph type="dt" sz="half" idx="10"/>
          </p:nvPr>
        </p:nvSpPr>
        <p:spPr/>
        <p:txBody>
          <a:bodyPr/>
          <a:lstStyle/>
          <a:p>
            <a:fld id="{53086D93-FCAC-47E0-A2EE-787E62CA814C}" type="datetimeFigureOut">
              <a:rPr lang="en-US" smtClean="0"/>
              <a:t>2/18/2020</a:t>
            </a:fld>
            <a:endParaRPr lang="en-US" dirty="0"/>
          </a:p>
        </p:txBody>
      </p:sp>
      <p:sp>
        <p:nvSpPr>
          <p:cNvPr id="5" name="Footer Placeholder 4">
            <a:extLst>
              <a:ext uri="{FF2B5EF4-FFF2-40B4-BE49-F238E27FC236}">
                <a16:creationId xmlns:a16="http://schemas.microsoft.com/office/drawing/2014/main" id="{F9733923-32EF-4334-8CA9-FD08AC2F5AEB}"/>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BC44D594-135E-4381-B619-6F4B64B5652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9761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C47246-7CB8-4D4E-860C-85ACA90663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1E283C-29D2-4FFD-ABF3-5C131C0288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02B03-458C-4B55-AE60-79E87AAD0D4D}"/>
              </a:ext>
            </a:extLst>
          </p:cNvPr>
          <p:cNvSpPr>
            <a:spLocks noGrp="1"/>
          </p:cNvSpPr>
          <p:nvPr>
            <p:ph type="dt" sz="half" idx="10"/>
          </p:nvPr>
        </p:nvSpPr>
        <p:spPr/>
        <p:txBody>
          <a:bodyPr/>
          <a:lstStyle/>
          <a:p>
            <a:fld id="{CDA879A6-0FD0-4734-A311-86BFCA472E6E}" type="datetimeFigureOut">
              <a:rPr lang="en-US" smtClean="0"/>
              <a:t>2/18/2020</a:t>
            </a:fld>
            <a:endParaRPr lang="en-US" dirty="0"/>
          </a:p>
        </p:txBody>
      </p:sp>
      <p:sp>
        <p:nvSpPr>
          <p:cNvPr id="5" name="Footer Placeholder 4">
            <a:extLst>
              <a:ext uri="{FF2B5EF4-FFF2-40B4-BE49-F238E27FC236}">
                <a16:creationId xmlns:a16="http://schemas.microsoft.com/office/drawing/2014/main" id="{6484B600-D527-4E93-B994-7DDEEB946C31}"/>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3DC6E52A-4B67-4C14-8060-5A0FBCCD47D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3337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B17FA-02C5-45C5-9384-45E03DAAAA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FF006F-E161-4109-A221-E691449AEE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422738-9FC0-457B-8D02-BDDA63025618}"/>
              </a:ext>
            </a:extLst>
          </p:cNvPr>
          <p:cNvSpPr>
            <a:spLocks noGrp="1"/>
          </p:cNvSpPr>
          <p:nvPr>
            <p:ph type="dt" sz="half" idx="10"/>
          </p:nvPr>
        </p:nvSpPr>
        <p:spPr/>
        <p:txBody>
          <a:bodyPr/>
          <a:lstStyle/>
          <a:p>
            <a:fld id="{19C9CA7B-DFD4-44B5-8C60-D14B8CD1FB59}" type="datetimeFigureOut">
              <a:rPr lang="en-US" smtClean="0"/>
              <a:t>2/18/2020</a:t>
            </a:fld>
            <a:endParaRPr lang="en-US" dirty="0"/>
          </a:p>
        </p:txBody>
      </p:sp>
      <p:sp>
        <p:nvSpPr>
          <p:cNvPr id="5" name="Footer Placeholder 4">
            <a:extLst>
              <a:ext uri="{FF2B5EF4-FFF2-40B4-BE49-F238E27FC236}">
                <a16:creationId xmlns:a16="http://schemas.microsoft.com/office/drawing/2014/main" id="{17D1C7E4-4099-47F1-A0F8-3A154EC4D145}"/>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A4145D08-AB26-4B48-91DC-C472D100102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1322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9B575-6AE0-4D81-A4B3-ED8C1EC5A7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8AA73E-52F8-477D-B54B-3B578936D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DB110F-1364-4DC7-AD9C-B74053D3F18E}"/>
              </a:ext>
            </a:extLst>
          </p:cNvPr>
          <p:cNvSpPr>
            <a:spLocks noGrp="1"/>
          </p:cNvSpPr>
          <p:nvPr>
            <p:ph type="dt" sz="half" idx="10"/>
          </p:nvPr>
        </p:nvSpPr>
        <p:spPr/>
        <p:txBody>
          <a:bodyPr/>
          <a:lstStyle/>
          <a:p>
            <a:fld id="{F34E6425-0181-43F2-84FC-787E803FD2F8}" type="datetimeFigureOut">
              <a:rPr lang="en-US" smtClean="0"/>
              <a:t>2/18/2020</a:t>
            </a:fld>
            <a:endParaRPr lang="en-US" dirty="0"/>
          </a:p>
        </p:txBody>
      </p:sp>
      <p:sp>
        <p:nvSpPr>
          <p:cNvPr id="5" name="Footer Placeholder 4">
            <a:extLst>
              <a:ext uri="{FF2B5EF4-FFF2-40B4-BE49-F238E27FC236}">
                <a16:creationId xmlns:a16="http://schemas.microsoft.com/office/drawing/2014/main" id="{BD342D4E-1C71-43FB-A259-6E3F58C77449}"/>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3569470D-A9B5-48DA-8C60-DC60E28A37C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9748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39C7C-310B-45DC-BC8A-CBCEB2BD6D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41075B-D8F8-4605-A580-965FCF86C3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EB6722-0325-415A-8611-3FDBE1DF39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47224D-66BC-48C3-A124-4798CEF2AF17}"/>
              </a:ext>
            </a:extLst>
          </p:cNvPr>
          <p:cNvSpPr>
            <a:spLocks noGrp="1"/>
          </p:cNvSpPr>
          <p:nvPr>
            <p:ph type="dt" sz="half" idx="10"/>
          </p:nvPr>
        </p:nvSpPr>
        <p:spPr/>
        <p:txBody>
          <a:bodyPr/>
          <a:lstStyle/>
          <a:p>
            <a:fld id="{3BDB8791-F1B0-41E7-B7FD-A781E65C4266}" type="datetimeFigureOut">
              <a:rPr lang="en-US" smtClean="0"/>
              <a:t>2/18/2020</a:t>
            </a:fld>
            <a:endParaRPr lang="en-US" dirty="0"/>
          </a:p>
        </p:txBody>
      </p:sp>
      <p:sp>
        <p:nvSpPr>
          <p:cNvPr id="6" name="Footer Placeholder 5">
            <a:extLst>
              <a:ext uri="{FF2B5EF4-FFF2-40B4-BE49-F238E27FC236}">
                <a16:creationId xmlns:a16="http://schemas.microsoft.com/office/drawing/2014/main" id="{F18592CB-3BAC-4B9E-8FC3-525D8E7C62F9}"/>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57B789ED-4A19-4462-B264-E4FAC03563A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7455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783CF-8E87-4A63-939A-9B74D4DCB6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28C6FD-2DD1-4AF3-8B19-5EC7ADE1A0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FFD8F9-F023-4419-8A2B-070A30586C8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7154E1-5D1C-46B7-AE16-04FCB3DB4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56FDFB-5B45-4D62-8C6F-2B85885EF17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96FD9D-8932-416D-940A-8C588C7FFDD7}"/>
              </a:ext>
            </a:extLst>
          </p:cNvPr>
          <p:cNvSpPr>
            <a:spLocks noGrp="1"/>
          </p:cNvSpPr>
          <p:nvPr>
            <p:ph type="dt" sz="half" idx="10"/>
          </p:nvPr>
        </p:nvSpPr>
        <p:spPr/>
        <p:txBody>
          <a:bodyPr/>
          <a:lstStyle/>
          <a:p>
            <a:fld id="{5FDD63B2-E120-4ED8-B27B-C685F510A5FE}" type="datetimeFigureOut">
              <a:rPr lang="en-US" smtClean="0"/>
              <a:t>2/18/2020</a:t>
            </a:fld>
            <a:endParaRPr lang="en-US" dirty="0"/>
          </a:p>
        </p:txBody>
      </p:sp>
      <p:sp>
        <p:nvSpPr>
          <p:cNvPr id="8" name="Footer Placeholder 7">
            <a:extLst>
              <a:ext uri="{FF2B5EF4-FFF2-40B4-BE49-F238E27FC236}">
                <a16:creationId xmlns:a16="http://schemas.microsoft.com/office/drawing/2014/main" id="{F39F1503-700D-4ADF-A7A1-FF620A053837}"/>
              </a:ext>
            </a:extLst>
          </p:cNvPr>
          <p:cNvSpPr>
            <a:spLocks noGrp="1"/>
          </p:cNvSpPr>
          <p:nvPr>
            <p:ph type="ftr" sz="quarter" idx="11"/>
          </p:nvPr>
        </p:nvSpPr>
        <p:spPr/>
        <p:txBody>
          <a:bodyPr/>
          <a:lstStyle/>
          <a:p>
            <a:r>
              <a:rPr lang="en-US" dirty="0"/>
              <a:t>
              </a:t>
            </a:r>
          </a:p>
        </p:txBody>
      </p:sp>
      <p:sp>
        <p:nvSpPr>
          <p:cNvPr id="9" name="Slide Number Placeholder 8">
            <a:extLst>
              <a:ext uri="{FF2B5EF4-FFF2-40B4-BE49-F238E27FC236}">
                <a16:creationId xmlns:a16="http://schemas.microsoft.com/office/drawing/2014/main" id="{C35B4A62-BD75-43AB-B927-7962306C0EE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2892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006DA-8A0A-4C95-8F69-E25CE8852C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496145-A777-47D0-AD79-3644BD95EB2B}"/>
              </a:ext>
            </a:extLst>
          </p:cNvPr>
          <p:cNvSpPr>
            <a:spLocks noGrp="1"/>
          </p:cNvSpPr>
          <p:nvPr>
            <p:ph type="dt" sz="half" idx="10"/>
          </p:nvPr>
        </p:nvSpPr>
        <p:spPr/>
        <p:txBody>
          <a:bodyPr/>
          <a:lstStyle/>
          <a:p>
            <a:fld id="{7AA18ACC-A947-437B-A130-35BD54FDF1E9}" type="datetimeFigureOut">
              <a:rPr lang="en-US" smtClean="0"/>
              <a:t>2/18/2020</a:t>
            </a:fld>
            <a:endParaRPr lang="en-US" dirty="0"/>
          </a:p>
        </p:txBody>
      </p:sp>
      <p:sp>
        <p:nvSpPr>
          <p:cNvPr id="4" name="Footer Placeholder 3">
            <a:extLst>
              <a:ext uri="{FF2B5EF4-FFF2-40B4-BE49-F238E27FC236}">
                <a16:creationId xmlns:a16="http://schemas.microsoft.com/office/drawing/2014/main" id="{7EA1A9C3-2575-481F-BC10-73A7E95C14F7}"/>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88AD1CA0-9B0D-4FF5-8576-86B4ADEFA72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3542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725378-8A5C-4BED-B426-90B098663662}"/>
              </a:ext>
            </a:extLst>
          </p:cNvPr>
          <p:cNvSpPr>
            <a:spLocks noGrp="1"/>
          </p:cNvSpPr>
          <p:nvPr>
            <p:ph type="dt" sz="half" idx="10"/>
          </p:nvPr>
        </p:nvSpPr>
        <p:spPr/>
        <p:txBody>
          <a:bodyPr/>
          <a:lstStyle/>
          <a:p>
            <a:fld id="{7C8D7E02-BCB8-4D50-A234-369438C08659}" type="datetimeFigureOut">
              <a:rPr lang="en-US" smtClean="0"/>
              <a:t>2/18/2020</a:t>
            </a:fld>
            <a:endParaRPr lang="en-US" dirty="0"/>
          </a:p>
        </p:txBody>
      </p:sp>
      <p:sp>
        <p:nvSpPr>
          <p:cNvPr id="3" name="Footer Placeholder 2">
            <a:extLst>
              <a:ext uri="{FF2B5EF4-FFF2-40B4-BE49-F238E27FC236}">
                <a16:creationId xmlns:a16="http://schemas.microsoft.com/office/drawing/2014/main" id="{23C59416-0EDA-4396-BD9B-46B38308C154}"/>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7B098117-0178-446B-BBF1-373F6083BF3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1109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30247-6F49-41D4-BB6A-FC4E7D6DF8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2E276D-35BC-4DB8-B213-C93FD05CBE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825C37-56B3-4D53-886B-AAF4DAC5D5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2A6BF5-06BD-4397-84CA-1947BA0DFC14}"/>
              </a:ext>
            </a:extLst>
          </p:cNvPr>
          <p:cNvSpPr>
            <a:spLocks noGrp="1"/>
          </p:cNvSpPr>
          <p:nvPr>
            <p:ph type="dt" sz="half" idx="10"/>
          </p:nvPr>
        </p:nvSpPr>
        <p:spPr/>
        <p:txBody>
          <a:bodyPr/>
          <a:lstStyle/>
          <a:p>
            <a:fld id="{76E86A4C-8E40-4F87-A4F0-01A0687C5742}" type="datetimeFigureOut">
              <a:rPr lang="en-US" smtClean="0"/>
              <a:t>2/18/2020</a:t>
            </a:fld>
            <a:endParaRPr lang="en-US" dirty="0"/>
          </a:p>
        </p:txBody>
      </p:sp>
      <p:sp>
        <p:nvSpPr>
          <p:cNvPr id="6" name="Footer Placeholder 5">
            <a:extLst>
              <a:ext uri="{FF2B5EF4-FFF2-40B4-BE49-F238E27FC236}">
                <a16:creationId xmlns:a16="http://schemas.microsoft.com/office/drawing/2014/main" id="{BAFA3181-6923-4C9A-8E83-9B4A264A1801}"/>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A2B4292E-1903-488F-A46C-091895E95EC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0571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FF69-1725-41AD-ADDF-CA91868FF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80106E-F5C6-41DC-B80F-5A96626954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B3363B8-C609-42D4-8144-5CE489A5F2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1A02BA-1C79-418F-ADDC-58F4BC05207B}"/>
              </a:ext>
            </a:extLst>
          </p:cNvPr>
          <p:cNvSpPr>
            <a:spLocks noGrp="1"/>
          </p:cNvSpPr>
          <p:nvPr>
            <p:ph type="dt" sz="half" idx="10"/>
          </p:nvPr>
        </p:nvSpPr>
        <p:spPr/>
        <p:txBody>
          <a:bodyPr/>
          <a:lstStyle/>
          <a:p>
            <a:fld id="{35E72C73-2D91-4E12-BA25-F0AA0C03599B}" type="datetimeFigureOut">
              <a:rPr lang="en-US" smtClean="0"/>
              <a:t>2/18/2020</a:t>
            </a:fld>
            <a:endParaRPr lang="en-US" dirty="0"/>
          </a:p>
        </p:txBody>
      </p:sp>
      <p:sp>
        <p:nvSpPr>
          <p:cNvPr id="6" name="Footer Placeholder 5">
            <a:extLst>
              <a:ext uri="{FF2B5EF4-FFF2-40B4-BE49-F238E27FC236}">
                <a16:creationId xmlns:a16="http://schemas.microsoft.com/office/drawing/2014/main" id="{F7422A15-CAA5-40CB-BE42-571E0242FC60}"/>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5E1E92F2-88F4-4DFD-8B08-59083995B7A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8370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8000"/>
            <a:lum/>
          </a:blip>
          <a:srcRect/>
          <a:tile tx="3492500" ty="0" sx="100000" sy="100000" flip="none" algn="br"/>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293974-5C39-42A9-9C38-AF71040C3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10276-E8F4-4314-8E5B-F9D484B84A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8F744-5A41-456B-A5A2-92510DC837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451C3-0FF4-47C4-B829-773ADF60F88C}" type="datetimeFigureOut">
              <a:rPr lang="en-US" smtClean="0"/>
              <a:t>2/18/2020</a:t>
            </a:fld>
            <a:endParaRPr lang="en-US" dirty="0"/>
          </a:p>
        </p:txBody>
      </p:sp>
      <p:sp>
        <p:nvSpPr>
          <p:cNvPr id="5" name="Footer Placeholder 4">
            <a:extLst>
              <a:ext uri="{FF2B5EF4-FFF2-40B4-BE49-F238E27FC236}">
                <a16:creationId xmlns:a16="http://schemas.microsoft.com/office/drawing/2014/main" id="{3028AE18-B880-429D-92C7-36226322B1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
              </a:t>
            </a:r>
          </a:p>
        </p:txBody>
      </p:sp>
      <p:sp>
        <p:nvSpPr>
          <p:cNvPr id="6" name="Slide Number Placeholder 5">
            <a:extLst>
              <a:ext uri="{FF2B5EF4-FFF2-40B4-BE49-F238E27FC236}">
                <a16:creationId xmlns:a16="http://schemas.microsoft.com/office/drawing/2014/main" id="{748CABA9-7A65-44CC-B562-90D288A261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6020940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829F-ABB7-4E28-95B7-980A7B6A2E40}"/>
              </a:ext>
            </a:extLst>
          </p:cNvPr>
          <p:cNvSpPr>
            <a:spLocks noGrp="1"/>
          </p:cNvSpPr>
          <p:nvPr>
            <p:ph type="ctrTitle"/>
          </p:nvPr>
        </p:nvSpPr>
        <p:spPr>
          <a:xfrm>
            <a:off x="1524000" y="2024743"/>
            <a:ext cx="9144000" cy="2659224"/>
          </a:xfrm>
          <a:noFill/>
          <a:effectLst>
            <a:glow rad="1346200">
              <a:srgbClr val="C00000">
                <a:alpha val="36000"/>
              </a:srgbClr>
            </a:glow>
            <a:outerShdw blurRad="787400" dist="1587500" dir="9660000" sx="182000" sy="182000" algn="ctr" rotWithShape="0">
              <a:srgbClr val="000000">
                <a:alpha val="43137"/>
              </a:srgbClr>
            </a:outerShdw>
          </a:effectLst>
        </p:spPr>
        <p:txBody>
          <a:bodyPr>
            <a:noAutofit/>
          </a:bodyPr>
          <a:lstStyle/>
          <a:p>
            <a:r>
              <a:rPr lang="en-US" sz="8000" b="1" dirty="0">
                <a:effectLst>
                  <a:outerShdw blurRad="139700" dist="50800" dir="5400000" algn="ctr" rotWithShape="0">
                    <a:srgbClr val="000000">
                      <a:alpha val="43137"/>
                    </a:srgbClr>
                  </a:outerShdw>
                </a:effectLst>
              </a:rPr>
              <a:t>Capital Project Updates</a:t>
            </a:r>
          </a:p>
        </p:txBody>
      </p:sp>
    </p:spTree>
    <p:extLst>
      <p:ext uri="{BB962C8B-B14F-4D97-AF65-F5344CB8AC3E}">
        <p14:creationId xmlns:p14="http://schemas.microsoft.com/office/powerpoint/2010/main" val="2226162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9A9D64-5B07-4DF9-8603-40CC1450D24F}"/>
              </a:ext>
            </a:extLst>
          </p:cNvPr>
          <p:cNvSpPr/>
          <p:nvPr/>
        </p:nvSpPr>
        <p:spPr>
          <a:xfrm rot="20129771">
            <a:off x="3572257" y="182938"/>
            <a:ext cx="1709550"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C00000">
                    <a:alpha val="50000"/>
                  </a:srgbClr>
                </a:solidFill>
                <a:effectLst>
                  <a:outerShdw blurRad="12700" dist="38100" dir="2700000" algn="tl" rotWithShape="0">
                    <a:schemeClr val="bg1">
                      <a:lumMod val="50000"/>
                    </a:schemeClr>
                  </a:outerShdw>
                </a:effectLst>
              </a:rPr>
              <a:t>DRAFT</a:t>
            </a:r>
          </a:p>
        </p:txBody>
      </p:sp>
      <p:sp>
        <p:nvSpPr>
          <p:cNvPr id="3" name="Title 1">
            <a:extLst>
              <a:ext uri="{FF2B5EF4-FFF2-40B4-BE49-F238E27FC236}">
                <a16:creationId xmlns:a16="http://schemas.microsoft.com/office/drawing/2014/main" id="{1F984BCD-7607-40AD-B57D-BFF2066C22AE}"/>
              </a:ext>
            </a:extLst>
          </p:cNvPr>
          <p:cNvSpPr txBox="1">
            <a:spLocks/>
          </p:cNvSpPr>
          <p:nvPr/>
        </p:nvSpPr>
        <p:spPr>
          <a:xfrm>
            <a:off x="150066" y="252669"/>
            <a:ext cx="1115785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cap="all" dirty="0">
                <a:effectLst>
                  <a:outerShdw blurRad="38100" dist="38100" dir="2700000" algn="tl">
                    <a:srgbClr val="000000">
                      <a:alpha val="43137"/>
                    </a:srgbClr>
                  </a:outerShdw>
                </a:effectLst>
              </a:rPr>
              <a:t>Thornton Overpass Schedule</a:t>
            </a:r>
          </a:p>
        </p:txBody>
      </p:sp>
      <p:pic>
        <p:nvPicPr>
          <p:cNvPr id="4" name="Picture 3">
            <a:extLst>
              <a:ext uri="{FF2B5EF4-FFF2-40B4-BE49-F238E27FC236}">
                <a16:creationId xmlns:a16="http://schemas.microsoft.com/office/drawing/2014/main" id="{EE4A72EA-12E4-4A8E-AD6F-7A1BB3CFBA93}"/>
              </a:ext>
            </a:extLst>
          </p:cNvPr>
          <p:cNvPicPr>
            <a:picLocks noChangeAspect="1"/>
          </p:cNvPicPr>
          <p:nvPr/>
        </p:nvPicPr>
        <p:blipFill>
          <a:blip r:embed="rId3"/>
          <a:stretch>
            <a:fillRect/>
          </a:stretch>
        </p:blipFill>
        <p:spPr>
          <a:xfrm>
            <a:off x="7261988" y="0"/>
            <a:ext cx="4779946"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6D9E649-E592-457B-B27D-9B7159DFA6EE}"/>
              </a:ext>
            </a:extLst>
          </p:cNvPr>
          <p:cNvPicPr>
            <a:picLocks noChangeAspect="1"/>
          </p:cNvPicPr>
          <p:nvPr/>
        </p:nvPicPr>
        <p:blipFill>
          <a:blip r:embed="rId4"/>
          <a:stretch>
            <a:fillRect/>
          </a:stretch>
        </p:blipFill>
        <p:spPr>
          <a:xfrm>
            <a:off x="7261988" y="5122018"/>
            <a:ext cx="2603973" cy="1735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3">
            <a:extLst>
              <a:ext uri="{FF2B5EF4-FFF2-40B4-BE49-F238E27FC236}">
                <a16:creationId xmlns:a16="http://schemas.microsoft.com/office/drawing/2014/main" id="{64F602FD-452B-4C37-AF43-B388128105DB}"/>
              </a:ext>
            </a:extLst>
          </p:cNvPr>
          <p:cNvSpPr txBox="1">
            <a:spLocks/>
          </p:cNvSpPr>
          <p:nvPr/>
        </p:nvSpPr>
        <p:spPr>
          <a:xfrm>
            <a:off x="287284" y="821093"/>
            <a:ext cx="6897288" cy="5784237"/>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Early April 2020</a:t>
            </a:r>
          </a:p>
          <a:p>
            <a:pPr lvl="1">
              <a:spcBef>
                <a:spcPts val="0"/>
              </a:spcBef>
              <a:spcAft>
                <a:spcPts val="1200"/>
              </a:spcAft>
              <a:buFont typeface="Wingdings" panose="05000000000000000000" pitchFamily="2" charset="2"/>
              <a:buChar char="§"/>
            </a:pPr>
            <a:r>
              <a:rPr lang="en-US" sz="4000" dirty="0"/>
              <a:t>Mobilization, Traffic Control, Erosion Control, Survey</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Late April 2020</a:t>
            </a:r>
          </a:p>
          <a:p>
            <a:pPr lvl="1">
              <a:spcBef>
                <a:spcPts val="0"/>
              </a:spcBef>
              <a:spcAft>
                <a:spcPts val="1200"/>
              </a:spcAft>
              <a:buFont typeface="Wingdings" panose="05000000000000000000" pitchFamily="2" charset="2"/>
              <a:buChar char="§"/>
            </a:pPr>
            <a:r>
              <a:rPr lang="en-US" sz="4000" dirty="0"/>
              <a:t>House Demolition, Start of Sanitary Sewer Work</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Mid-Late May 2020</a:t>
            </a:r>
          </a:p>
          <a:p>
            <a:pPr lvl="1">
              <a:spcBef>
                <a:spcPts val="0"/>
              </a:spcBef>
              <a:spcAft>
                <a:spcPts val="1200"/>
              </a:spcAft>
              <a:buFont typeface="Wingdings" panose="05000000000000000000" pitchFamily="2" charset="2"/>
              <a:buChar char="§"/>
            </a:pPr>
            <a:r>
              <a:rPr lang="en-US" sz="4000" dirty="0"/>
              <a:t>Start of Watermain Installation, Joint Utility Trench, and Prepare for Preload</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Early June 2020</a:t>
            </a:r>
          </a:p>
          <a:p>
            <a:pPr lvl="1">
              <a:spcBef>
                <a:spcPts val="0"/>
              </a:spcBef>
              <a:spcAft>
                <a:spcPts val="1200"/>
              </a:spcAft>
              <a:buFont typeface="Wingdings" panose="05000000000000000000" pitchFamily="2" charset="2"/>
              <a:buChar char="§"/>
            </a:pPr>
            <a:r>
              <a:rPr lang="en-US" sz="4000" dirty="0"/>
              <a:t>Prepare for Preload, and Start Wall Construction (West)</a:t>
            </a:r>
          </a:p>
          <a:p>
            <a:pPr marL="0" indent="0">
              <a:lnSpc>
                <a:spcPct val="100000"/>
              </a:lnSpc>
              <a:spcBef>
                <a:spcPct val="0"/>
              </a:spcBef>
              <a:buNone/>
            </a:pPr>
            <a:r>
              <a:rPr lang="en-US" sz="5900" b="1" cap="all" dirty="0">
                <a:effectLst>
                  <a:outerShdw blurRad="38100" dist="38100" dir="2700000" algn="tl">
                    <a:srgbClr val="000000">
                      <a:alpha val="43137"/>
                    </a:srgbClr>
                  </a:outerShdw>
                </a:effectLst>
                <a:latin typeface="+mj-lt"/>
                <a:ea typeface="+mj-ea"/>
                <a:cs typeface="+mj-cs"/>
              </a:rPr>
              <a:t>Late June 2020</a:t>
            </a:r>
            <a:endParaRPr lang="en-US" sz="5900" b="1" cap="all" dirty="0">
              <a:effectLst>
                <a:outerShdw blurRad="38100" dist="38100" dir="2700000" algn="tl">
                  <a:srgbClr val="000000">
                    <a:alpha val="43137"/>
                  </a:srgbClr>
                </a:outerShdw>
              </a:effectLst>
            </a:endParaRPr>
          </a:p>
          <a:p>
            <a:pPr lvl="1">
              <a:spcBef>
                <a:spcPts val="0"/>
              </a:spcBef>
              <a:spcAft>
                <a:spcPts val="1200"/>
              </a:spcAft>
              <a:buFont typeface="Wingdings" panose="05000000000000000000" pitchFamily="2" charset="2"/>
              <a:buChar char="§"/>
            </a:pPr>
            <a:r>
              <a:rPr lang="en-US" sz="4000" dirty="0"/>
              <a:t>Start Wall Construction (East).</a:t>
            </a:r>
          </a:p>
          <a:p>
            <a:pPr marL="0" indent="0">
              <a:lnSpc>
                <a:spcPct val="100000"/>
              </a:lnSpc>
              <a:spcBef>
                <a:spcPct val="0"/>
              </a:spcBef>
              <a:buFont typeface="Arial" panose="020B0604020202020204" pitchFamily="34" charset="0"/>
              <a:buNone/>
            </a:pPr>
            <a:r>
              <a:rPr lang="en-US" sz="5900" b="1" cap="all" dirty="0">
                <a:solidFill>
                  <a:srgbClr val="C00000"/>
                </a:solidFill>
                <a:effectLst>
                  <a:outerShdw blurRad="38100" dist="38100" dir="2700000" algn="tl">
                    <a:srgbClr val="000000">
                      <a:alpha val="43137"/>
                    </a:srgbClr>
                  </a:outerShdw>
                </a:effectLst>
                <a:latin typeface="+mj-lt"/>
                <a:ea typeface="+mj-ea"/>
                <a:cs typeface="+mj-cs"/>
              </a:rPr>
              <a:t>July 2020</a:t>
            </a:r>
          </a:p>
          <a:p>
            <a:pPr lvl="1">
              <a:spcBef>
                <a:spcPts val="0"/>
              </a:spcBef>
              <a:spcAft>
                <a:spcPts val="1200"/>
              </a:spcAft>
              <a:buFont typeface="Wingdings" panose="05000000000000000000" pitchFamily="2" charset="2"/>
              <a:buChar char="§"/>
            </a:pPr>
            <a:r>
              <a:rPr lang="en-US" sz="4000" dirty="0">
                <a:solidFill>
                  <a:srgbClr val="C00000"/>
                </a:solidFill>
              </a:rPr>
              <a:t>Settlement Period Begins - This may take through December 2021</a:t>
            </a:r>
          </a:p>
        </p:txBody>
      </p:sp>
      <p:pic>
        <p:nvPicPr>
          <p:cNvPr id="1036" name="Picture 12" descr="Image result for clock">
            <a:extLst>
              <a:ext uri="{FF2B5EF4-FFF2-40B4-BE49-F238E27FC236}">
                <a16:creationId xmlns:a16="http://schemas.microsoft.com/office/drawing/2014/main" id="{28FD536F-9411-4188-BAE1-6F5F4BB33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7279" y="64826"/>
            <a:ext cx="4469363" cy="44693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E30274D-1276-4E49-A8BD-A89AB4641416}"/>
              </a:ext>
            </a:extLst>
          </p:cNvPr>
          <p:cNvSpPr/>
          <p:nvPr/>
        </p:nvSpPr>
        <p:spPr>
          <a:xfrm>
            <a:off x="8030589" y="868347"/>
            <a:ext cx="3242742" cy="2862322"/>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rPr>
              <a:t>AND NOW WE WAIT</a:t>
            </a:r>
          </a:p>
        </p:txBody>
      </p:sp>
    </p:spTree>
    <p:extLst>
      <p:ext uri="{BB962C8B-B14F-4D97-AF65-F5344CB8AC3E}">
        <p14:creationId xmlns:p14="http://schemas.microsoft.com/office/powerpoint/2010/main" val="1578738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829F-ABB7-4E28-95B7-980A7B6A2E40}"/>
              </a:ext>
            </a:extLst>
          </p:cNvPr>
          <p:cNvSpPr>
            <a:spLocks noGrp="1"/>
          </p:cNvSpPr>
          <p:nvPr>
            <p:ph type="ctrTitle"/>
          </p:nvPr>
        </p:nvSpPr>
        <p:spPr/>
        <p:txBody>
          <a:bodyPr>
            <a:normAutofit/>
          </a:bodyPr>
          <a:lstStyle/>
          <a:p>
            <a:r>
              <a:rPr lang="en-US" b="1" dirty="0"/>
              <a:t>Capital Project Updates</a:t>
            </a:r>
            <a:br>
              <a:rPr lang="en-US" b="1" dirty="0"/>
            </a:br>
            <a:endParaRPr lang="en-US" b="1" dirty="0"/>
          </a:p>
        </p:txBody>
      </p:sp>
      <p:sp>
        <p:nvSpPr>
          <p:cNvPr id="5" name="Subtitle 4">
            <a:extLst>
              <a:ext uri="{FF2B5EF4-FFF2-40B4-BE49-F238E27FC236}">
                <a16:creationId xmlns:a16="http://schemas.microsoft.com/office/drawing/2014/main" id="{8D9E4726-E670-4044-98E0-0030918D38E9}"/>
              </a:ext>
            </a:extLst>
          </p:cNvPr>
          <p:cNvSpPr>
            <a:spLocks noGrp="1"/>
          </p:cNvSpPr>
          <p:nvPr>
            <p:ph type="subTitle" idx="1"/>
          </p:nvPr>
        </p:nvSpPr>
        <p:spPr/>
        <p:txBody>
          <a:bodyPr/>
          <a:lstStyle/>
          <a:p>
            <a:r>
              <a:rPr lang="en-US" dirty="0"/>
              <a:t>QUESTIONS</a:t>
            </a:r>
          </a:p>
          <a:p>
            <a:r>
              <a:rPr lang="en-US" dirty="0"/>
              <a:t>???</a:t>
            </a:r>
          </a:p>
        </p:txBody>
      </p:sp>
    </p:spTree>
    <p:extLst>
      <p:ext uri="{BB962C8B-B14F-4D97-AF65-F5344CB8AC3E}">
        <p14:creationId xmlns:p14="http://schemas.microsoft.com/office/powerpoint/2010/main" val="1124705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48E049-8C32-4B3B-983F-D0BD0F75043D}"/>
              </a:ext>
            </a:extLst>
          </p:cNvPr>
          <p:cNvSpPr>
            <a:spLocks noGrp="1"/>
          </p:cNvSpPr>
          <p:nvPr>
            <p:ph type="title"/>
          </p:nvPr>
        </p:nvSpPr>
        <p:spPr>
          <a:xfrm>
            <a:off x="838200" y="365125"/>
            <a:ext cx="10515600" cy="1325563"/>
          </a:xfrm>
        </p:spPr>
        <p:txBody>
          <a:bodyPr/>
          <a:lstStyle/>
          <a:p>
            <a:r>
              <a:rPr lang="en-US" dirty="0"/>
              <a:t>Ferndale Terrace</a:t>
            </a:r>
          </a:p>
        </p:txBody>
      </p:sp>
      <p:pic>
        <p:nvPicPr>
          <p:cNvPr id="4" name="Content Placeholder 4">
            <a:extLst>
              <a:ext uri="{FF2B5EF4-FFF2-40B4-BE49-F238E27FC236}">
                <a16:creationId xmlns:a16="http://schemas.microsoft.com/office/drawing/2014/main" id="{5875CDC6-1CC8-4045-85DD-DD0B86F6AEF1}"/>
              </a:ext>
            </a:extLst>
          </p:cNvPr>
          <p:cNvPicPr>
            <a:picLocks noGrp="1" noChangeAspect="1"/>
          </p:cNvPicPr>
          <p:nvPr>
            <p:ph idx="1"/>
          </p:nvPr>
        </p:nvPicPr>
        <p:blipFill rotWithShape="1">
          <a:blip r:embed="rId3"/>
          <a:srcRect b="26869"/>
          <a:stretch/>
        </p:blipFill>
        <p:spPr>
          <a:xfrm>
            <a:off x="972427" y="1340202"/>
            <a:ext cx="10247145" cy="3834226"/>
          </a:xfrm>
        </p:spPr>
      </p:pic>
      <p:sp>
        <p:nvSpPr>
          <p:cNvPr id="6" name="Rectangle 5">
            <a:extLst>
              <a:ext uri="{FF2B5EF4-FFF2-40B4-BE49-F238E27FC236}">
                <a16:creationId xmlns:a16="http://schemas.microsoft.com/office/drawing/2014/main" id="{4ADF603A-DF0E-4BB7-8CE3-C166B5861261}"/>
              </a:ext>
            </a:extLst>
          </p:cNvPr>
          <p:cNvSpPr/>
          <p:nvPr/>
        </p:nvSpPr>
        <p:spPr>
          <a:xfrm rot="5400000">
            <a:off x="144006" y="4314096"/>
            <a:ext cx="3665994" cy="369332"/>
          </a:xfrm>
          <a:prstGeom prst="rect">
            <a:avLst/>
          </a:prstGeom>
          <a:noFill/>
        </p:spPr>
        <p:txBody>
          <a:bodyPr wrap="square" lIns="91440" tIns="45720" rIns="91440" bIns="45720">
            <a:spAutoFit/>
          </a:bodyPr>
          <a:lstStyle/>
          <a:p>
            <a:pPr algn="ctr"/>
            <a:r>
              <a:rPr lang="en-US" b="0" cap="none" spc="0" dirty="0">
                <a:ln w="0"/>
                <a:solidFill>
                  <a:schemeClr val="bg1"/>
                </a:solidFill>
                <a:effectLst>
                  <a:outerShdw blurRad="38100" dist="19050" dir="2700000" algn="tl" rotWithShape="0">
                    <a:schemeClr val="dk1">
                      <a:alpha val="40000"/>
                    </a:schemeClr>
                  </a:outerShdw>
                </a:effectLst>
              </a:rPr>
              <a:t>Hendrickson</a:t>
            </a:r>
          </a:p>
        </p:txBody>
      </p:sp>
      <p:sp>
        <p:nvSpPr>
          <p:cNvPr id="7" name="Freeform: Shape 6">
            <a:extLst>
              <a:ext uri="{FF2B5EF4-FFF2-40B4-BE49-F238E27FC236}">
                <a16:creationId xmlns:a16="http://schemas.microsoft.com/office/drawing/2014/main" id="{69756F37-4596-44A4-8CF1-C4286A193100}"/>
              </a:ext>
            </a:extLst>
          </p:cNvPr>
          <p:cNvSpPr/>
          <p:nvPr/>
        </p:nvSpPr>
        <p:spPr>
          <a:xfrm>
            <a:off x="1973179" y="3380171"/>
            <a:ext cx="7640053" cy="229303"/>
          </a:xfrm>
          <a:custGeom>
            <a:avLst/>
            <a:gdLst>
              <a:gd name="connsiteX0" fmla="*/ 0 w 7940842"/>
              <a:gd name="connsiteY0" fmla="*/ 181176 h 253366"/>
              <a:gd name="connsiteX1" fmla="*/ 397042 w 7940842"/>
              <a:gd name="connsiteY1" fmla="*/ 205240 h 253366"/>
              <a:gd name="connsiteX2" fmla="*/ 1323474 w 7940842"/>
              <a:gd name="connsiteY2" fmla="*/ 217271 h 253366"/>
              <a:gd name="connsiteX3" fmla="*/ 1780674 w 7940842"/>
              <a:gd name="connsiteY3" fmla="*/ 241334 h 253366"/>
              <a:gd name="connsiteX4" fmla="*/ 2334126 w 7940842"/>
              <a:gd name="connsiteY4" fmla="*/ 253366 h 253366"/>
              <a:gd name="connsiteX5" fmla="*/ 3224463 w 7940842"/>
              <a:gd name="connsiteY5" fmla="*/ 241334 h 253366"/>
              <a:gd name="connsiteX6" fmla="*/ 3368842 w 7940842"/>
              <a:gd name="connsiteY6" fmla="*/ 217271 h 253366"/>
              <a:gd name="connsiteX7" fmla="*/ 3465095 w 7940842"/>
              <a:gd name="connsiteY7" fmla="*/ 205240 h 253366"/>
              <a:gd name="connsiteX8" fmla="*/ 3573379 w 7940842"/>
              <a:gd name="connsiteY8" fmla="*/ 169145 h 253366"/>
              <a:gd name="connsiteX9" fmla="*/ 3609474 w 7940842"/>
              <a:gd name="connsiteY9" fmla="*/ 157113 h 253366"/>
              <a:gd name="connsiteX10" fmla="*/ 3645568 w 7940842"/>
              <a:gd name="connsiteY10" fmla="*/ 133050 h 253366"/>
              <a:gd name="connsiteX11" fmla="*/ 3729789 w 7940842"/>
              <a:gd name="connsiteY11" fmla="*/ 108987 h 253366"/>
              <a:gd name="connsiteX12" fmla="*/ 3814010 w 7940842"/>
              <a:gd name="connsiteY12" fmla="*/ 84924 h 253366"/>
              <a:gd name="connsiteX13" fmla="*/ 3982453 w 7940842"/>
              <a:gd name="connsiteY13" fmla="*/ 72892 h 253366"/>
              <a:gd name="connsiteX14" fmla="*/ 4078705 w 7940842"/>
              <a:gd name="connsiteY14" fmla="*/ 60861 h 253366"/>
              <a:gd name="connsiteX15" fmla="*/ 4150895 w 7940842"/>
              <a:gd name="connsiteY15" fmla="*/ 48829 h 253366"/>
              <a:gd name="connsiteX16" fmla="*/ 5293895 w 7940842"/>
              <a:gd name="connsiteY16" fmla="*/ 36797 h 253366"/>
              <a:gd name="connsiteX17" fmla="*/ 6689558 w 7940842"/>
              <a:gd name="connsiteY17" fmla="*/ 48829 h 253366"/>
              <a:gd name="connsiteX18" fmla="*/ 6966284 w 7940842"/>
              <a:gd name="connsiteY18" fmla="*/ 72892 h 253366"/>
              <a:gd name="connsiteX19" fmla="*/ 7411453 w 7940842"/>
              <a:gd name="connsiteY19" fmla="*/ 48829 h 253366"/>
              <a:gd name="connsiteX20" fmla="*/ 7507705 w 7940842"/>
              <a:gd name="connsiteY20" fmla="*/ 36797 h 253366"/>
              <a:gd name="connsiteX21" fmla="*/ 7591926 w 7940842"/>
              <a:gd name="connsiteY21" fmla="*/ 24766 h 253366"/>
              <a:gd name="connsiteX22" fmla="*/ 7940842 w 7940842"/>
              <a:gd name="connsiteY22" fmla="*/ 12734 h 253366"/>
              <a:gd name="connsiteX23" fmla="*/ 7856621 w 7940842"/>
              <a:gd name="connsiteY23" fmla="*/ 703 h 25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40842" h="253366">
                <a:moveTo>
                  <a:pt x="0" y="181176"/>
                </a:moveTo>
                <a:cubicBezTo>
                  <a:pt x="169577" y="209440"/>
                  <a:pt x="89990" y="199335"/>
                  <a:pt x="397042" y="205240"/>
                </a:cubicBezTo>
                <a:lnTo>
                  <a:pt x="1323474" y="217271"/>
                </a:lnTo>
                <a:cubicBezTo>
                  <a:pt x="1525918" y="246193"/>
                  <a:pt x="1400922" y="231470"/>
                  <a:pt x="1780674" y="241334"/>
                </a:cubicBezTo>
                <a:lnTo>
                  <a:pt x="2334126" y="253366"/>
                </a:lnTo>
                <a:cubicBezTo>
                  <a:pt x="2630905" y="249355"/>
                  <a:pt x="2927837" y="251681"/>
                  <a:pt x="3224463" y="241334"/>
                </a:cubicBezTo>
                <a:cubicBezTo>
                  <a:pt x="3273224" y="239633"/>
                  <a:pt x="3320429" y="223322"/>
                  <a:pt x="3368842" y="217271"/>
                </a:cubicBezTo>
                <a:lnTo>
                  <a:pt x="3465095" y="205240"/>
                </a:lnTo>
                <a:lnTo>
                  <a:pt x="3573379" y="169145"/>
                </a:lnTo>
                <a:cubicBezTo>
                  <a:pt x="3585411" y="165134"/>
                  <a:pt x="3598922" y="164148"/>
                  <a:pt x="3609474" y="157113"/>
                </a:cubicBezTo>
                <a:cubicBezTo>
                  <a:pt x="3621505" y="149092"/>
                  <a:pt x="3632635" y="139517"/>
                  <a:pt x="3645568" y="133050"/>
                </a:cubicBezTo>
                <a:cubicBezTo>
                  <a:pt x="3664804" y="123432"/>
                  <a:pt x="3711794" y="114128"/>
                  <a:pt x="3729789" y="108987"/>
                </a:cubicBezTo>
                <a:cubicBezTo>
                  <a:pt x="3758831" y="100689"/>
                  <a:pt x="3783229" y="88344"/>
                  <a:pt x="3814010" y="84924"/>
                </a:cubicBezTo>
                <a:cubicBezTo>
                  <a:pt x="3869956" y="78708"/>
                  <a:pt x="3926393" y="77988"/>
                  <a:pt x="3982453" y="72892"/>
                </a:cubicBezTo>
                <a:cubicBezTo>
                  <a:pt x="4014654" y="69965"/>
                  <a:pt x="4046696" y="65434"/>
                  <a:pt x="4078705" y="60861"/>
                </a:cubicBezTo>
                <a:cubicBezTo>
                  <a:pt x="4102855" y="57411"/>
                  <a:pt x="4126505" y="49312"/>
                  <a:pt x="4150895" y="48829"/>
                </a:cubicBezTo>
                <a:lnTo>
                  <a:pt x="5293895" y="36797"/>
                </a:lnTo>
                <a:lnTo>
                  <a:pt x="6689558" y="48829"/>
                </a:lnTo>
                <a:cubicBezTo>
                  <a:pt x="6874513" y="51590"/>
                  <a:pt x="6849946" y="49626"/>
                  <a:pt x="6966284" y="72892"/>
                </a:cubicBezTo>
                <a:cubicBezTo>
                  <a:pt x="7114674" y="64871"/>
                  <a:pt x="7263994" y="67262"/>
                  <a:pt x="7411453" y="48829"/>
                </a:cubicBezTo>
                <a:lnTo>
                  <a:pt x="7507705" y="36797"/>
                </a:lnTo>
                <a:cubicBezTo>
                  <a:pt x="7535815" y="33049"/>
                  <a:pt x="7563611" y="26339"/>
                  <a:pt x="7591926" y="24766"/>
                </a:cubicBezTo>
                <a:cubicBezTo>
                  <a:pt x="7708121" y="18311"/>
                  <a:pt x="7824537" y="16745"/>
                  <a:pt x="7940842" y="12734"/>
                </a:cubicBezTo>
                <a:cubicBezTo>
                  <a:pt x="7889528" y="-4370"/>
                  <a:pt x="7917429" y="703"/>
                  <a:pt x="7856621" y="703"/>
                </a:cubicBezTo>
              </a:path>
            </a:pathLst>
          </a:custGeom>
          <a:noFill/>
          <a:ln w="15240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F6837B4-696D-44D0-93B0-C1BDA918A087}"/>
              </a:ext>
            </a:extLst>
          </p:cNvPr>
          <p:cNvSpPr/>
          <p:nvPr/>
        </p:nvSpPr>
        <p:spPr>
          <a:xfrm rot="4310673">
            <a:off x="8336633" y="3305304"/>
            <a:ext cx="3665994" cy="369332"/>
          </a:xfrm>
          <a:prstGeom prst="rect">
            <a:avLst/>
          </a:prstGeom>
          <a:noFill/>
        </p:spPr>
        <p:txBody>
          <a:bodyPr wrap="square" lIns="91440" tIns="45720" rIns="91440" bIns="45720">
            <a:spAutoFit/>
          </a:bodyPr>
          <a:lstStyle/>
          <a:p>
            <a:pPr algn="ctr"/>
            <a:r>
              <a:rPr lang="en-US" b="0" cap="none" spc="0" dirty="0">
                <a:ln w="0"/>
                <a:solidFill>
                  <a:schemeClr val="bg1"/>
                </a:solidFill>
                <a:effectLst>
                  <a:outerShdw blurRad="38100" dist="19050" dir="2700000" algn="tl" rotWithShape="0">
                    <a:schemeClr val="dk1">
                      <a:alpha val="40000"/>
                    </a:schemeClr>
                  </a:outerShdw>
                </a:effectLst>
              </a:rPr>
              <a:t>Vista</a:t>
            </a:r>
          </a:p>
        </p:txBody>
      </p:sp>
    </p:spTree>
    <p:extLst>
      <p:ext uri="{BB962C8B-B14F-4D97-AF65-F5344CB8AC3E}">
        <p14:creationId xmlns:p14="http://schemas.microsoft.com/office/powerpoint/2010/main" val="2156663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F694-18FD-41DC-95DA-CF2A381C976B}"/>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Nordic to Scout Waterline</a:t>
            </a:r>
          </a:p>
        </p:txBody>
      </p:sp>
      <p:pic>
        <p:nvPicPr>
          <p:cNvPr id="3" name="Content Placeholder 4">
            <a:extLst>
              <a:ext uri="{FF2B5EF4-FFF2-40B4-BE49-F238E27FC236}">
                <a16:creationId xmlns:a16="http://schemas.microsoft.com/office/drawing/2014/main" id="{08DF517C-5CDB-4D30-AE33-C1F266A75AC4}"/>
              </a:ext>
            </a:extLst>
          </p:cNvPr>
          <p:cNvPicPr>
            <a:picLocks noChangeAspect="1"/>
          </p:cNvPicPr>
          <p:nvPr/>
        </p:nvPicPr>
        <p:blipFill rotWithShape="1">
          <a:blip r:embed="rId3"/>
          <a:srcRect t="8498" b="3045"/>
          <a:stretch/>
        </p:blipFill>
        <p:spPr>
          <a:xfrm>
            <a:off x="838200" y="1443261"/>
            <a:ext cx="9919447" cy="5055702"/>
          </a:xfrm>
          <a:prstGeom prst="rect">
            <a:avLst/>
          </a:prstGeom>
        </p:spPr>
      </p:pic>
      <p:cxnSp>
        <p:nvCxnSpPr>
          <p:cNvPr id="4" name="Straight Connector 3">
            <a:extLst>
              <a:ext uri="{FF2B5EF4-FFF2-40B4-BE49-F238E27FC236}">
                <a16:creationId xmlns:a16="http://schemas.microsoft.com/office/drawing/2014/main" id="{485DAAAF-0737-4CEE-8593-63020F818A9E}"/>
              </a:ext>
            </a:extLst>
          </p:cNvPr>
          <p:cNvCxnSpPr>
            <a:cxnSpLocks/>
          </p:cNvCxnSpPr>
          <p:nvPr/>
        </p:nvCxnSpPr>
        <p:spPr>
          <a:xfrm flipH="1">
            <a:off x="5292762" y="4442908"/>
            <a:ext cx="892885" cy="527125"/>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CBE1681-7FDB-4081-A8CB-F6FE3AF52101}"/>
              </a:ext>
            </a:extLst>
          </p:cNvPr>
          <p:cNvSpPr/>
          <p:nvPr/>
        </p:nvSpPr>
        <p:spPr>
          <a:xfrm rot="2625452">
            <a:off x="2141248" y="3384272"/>
            <a:ext cx="3665994" cy="369332"/>
          </a:xfrm>
          <a:prstGeom prst="rect">
            <a:avLst/>
          </a:prstGeom>
          <a:noFill/>
        </p:spPr>
        <p:txBody>
          <a:bodyPr wrap="square" lIns="91440" tIns="45720" rIns="91440" bIns="45720">
            <a:spAutoFit/>
          </a:bodyPr>
          <a:lstStyle/>
          <a:p>
            <a:pPr algn="ctr"/>
            <a:r>
              <a:rPr lang="en-US" b="0" cap="none" spc="0" dirty="0">
                <a:ln w="0"/>
                <a:solidFill>
                  <a:schemeClr val="bg1"/>
                </a:solidFill>
                <a:effectLst>
                  <a:outerShdw blurRad="38100" dist="19050" dir="2700000" algn="tl" rotWithShape="0">
                    <a:schemeClr val="dk1">
                      <a:alpha val="40000"/>
                    </a:schemeClr>
                  </a:outerShdw>
                </a:effectLst>
              </a:rPr>
              <a:t>Hovander</a:t>
            </a:r>
          </a:p>
        </p:txBody>
      </p:sp>
      <p:sp>
        <p:nvSpPr>
          <p:cNvPr id="7" name="Rectangle 6">
            <a:extLst>
              <a:ext uri="{FF2B5EF4-FFF2-40B4-BE49-F238E27FC236}">
                <a16:creationId xmlns:a16="http://schemas.microsoft.com/office/drawing/2014/main" id="{A7D2EC48-D419-4F9C-B056-EFA585B54AF3}"/>
              </a:ext>
            </a:extLst>
          </p:cNvPr>
          <p:cNvSpPr/>
          <p:nvPr/>
        </p:nvSpPr>
        <p:spPr>
          <a:xfrm rot="19492998">
            <a:off x="3047594" y="5018106"/>
            <a:ext cx="3665994" cy="369332"/>
          </a:xfrm>
          <a:prstGeom prst="rect">
            <a:avLst/>
          </a:prstGeom>
          <a:noFill/>
        </p:spPr>
        <p:txBody>
          <a:bodyPr wrap="square" lIns="91440" tIns="45720" rIns="91440" bIns="45720">
            <a:spAutoFit/>
          </a:bodyPr>
          <a:lstStyle/>
          <a:p>
            <a:pPr algn="ctr"/>
            <a:r>
              <a:rPr lang="en-US" b="0" cap="none" spc="0" dirty="0">
                <a:ln w="0"/>
                <a:solidFill>
                  <a:schemeClr val="bg1"/>
                </a:solidFill>
                <a:effectLst>
                  <a:outerShdw blurRad="38100" dist="19050" dir="2700000" algn="tl" rotWithShape="0">
                    <a:schemeClr val="dk1">
                      <a:alpha val="40000"/>
                    </a:schemeClr>
                  </a:outerShdw>
                </a:effectLst>
              </a:rPr>
              <a:t>Scout</a:t>
            </a:r>
          </a:p>
        </p:txBody>
      </p:sp>
      <p:sp>
        <p:nvSpPr>
          <p:cNvPr id="10" name="Rectangle 9">
            <a:extLst>
              <a:ext uri="{FF2B5EF4-FFF2-40B4-BE49-F238E27FC236}">
                <a16:creationId xmlns:a16="http://schemas.microsoft.com/office/drawing/2014/main" id="{DB2ED988-099B-43D2-A861-38BAE636B523}"/>
              </a:ext>
            </a:extLst>
          </p:cNvPr>
          <p:cNvSpPr/>
          <p:nvPr/>
        </p:nvSpPr>
        <p:spPr>
          <a:xfrm rot="5400000">
            <a:off x="4352650" y="3193885"/>
            <a:ext cx="3665994" cy="369332"/>
          </a:xfrm>
          <a:prstGeom prst="rect">
            <a:avLst/>
          </a:prstGeom>
          <a:noFill/>
        </p:spPr>
        <p:txBody>
          <a:bodyPr wrap="square" lIns="91440" tIns="45720" rIns="91440" bIns="45720">
            <a:spAutoFit/>
          </a:bodyPr>
          <a:lstStyle/>
          <a:p>
            <a:pPr algn="ctr"/>
            <a:r>
              <a:rPr lang="en-US" b="0" cap="none" spc="0" dirty="0">
                <a:ln w="0"/>
                <a:solidFill>
                  <a:schemeClr val="bg1"/>
                </a:solidFill>
                <a:effectLst>
                  <a:outerShdw blurRad="38100" dist="19050" dir="2700000" algn="tl" rotWithShape="0">
                    <a:schemeClr val="dk1">
                      <a:alpha val="40000"/>
                    </a:schemeClr>
                  </a:outerShdw>
                </a:effectLst>
              </a:rPr>
              <a:t>Nordic</a:t>
            </a:r>
          </a:p>
        </p:txBody>
      </p:sp>
    </p:spTree>
    <p:extLst>
      <p:ext uri="{BB962C8B-B14F-4D97-AF65-F5344CB8AC3E}">
        <p14:creationId xmlns:p14="http://schemas.microsoft.com/office/powerpoint/2010/main" val="1528177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2BD354-3835-4C78-B45C-84F78F2A4715}"/>
              </a:ext>
            </a:extLst>
          </p:cNvPr>
          <p:cNvSpPr txBox="1">
            <a:spLocks/>
          </p:cNvSpPr>
          <p:nvPr/>
        </p:nvSpPr>
        <p:spPr>
          <a:xfrm>
            <a:off x="838200" y="365125"/>
            <a:ext cx="10515600" cy="2741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Pump</a:t>
            </a:r>
            <a:br>
              <a:rPr lang="en-US" dirty="0"/>
            </a:br>
            <a:r>
              <a:rPr lang="en-US" dirty="0"/>
              <a:t>Station 19 </a:t>
            </a:r>
            <a:br>
              <a:rPr lang="en-US" dirty="0"/>
            </a:br>
            <a:r>
              <a:rPr lang="en-US" dirty="0"/>
              <a:t>Decommissioning</a:t>
            </a:r>
          </a:p>
        </p:txBody>
      </p:sp>
      <p:pic>
        <p:nvPicPr>
          <p:cNvPr id="5" name="Content Placeholder 4">
            <a:extLst>
              <a:ext uri="{FF2B5EF4-FFF2-40B4-BE49-F238E27FC236}">
                <a16:creationId xmlns:a16="http://schemas.microsoft.com/office/drawing/2014/main" id="{0BD14C91-E270-412E-BEB1-B774EC9D5796}"/>
              </a:ext>
            </a:extLst>
          </p:cNvPr>
          <p:cNvPicPr>
            <a:picLocks noChangeAspect="1"/>
          </p:cNvPicPr>
          <p:nvPr/>
        </p:nvPicPr>
        <p:blipFill>
          <a:blip r:embed="rId3"/>
          <a:stretch>
            <a:fillRect/>
          </a:stretch>
        </p:blipFill>
        <p:spPr>
          <a:xfrm>
            <a:off x="7164887" y="291974"/>
            <a:ext cx="3144033" cy="6274051"/>
          </a:xfrm>
          <a:prstGeom prst="rect">
            <a:avLst/>
          </a:prstGeom>
        </p:spPr>
      </p:pic>
      <p:cxnSp>
        <p:nvCxnSpPr>
          <p:cNvPr id="13" name="Straight Connector 12">
            <a:extLst>
              <a:ext uri="{FF2B5EF4-FFF2-40B4-BE49-F238E27FC236}">
                <a16:creationId xmlns:a16="http://schemas.microsoft.com/office/drawing/2014/main" id="{D10C8890-1981-4EE8-9EE3-E38BA159B231}"/>
              </a:ext>
            </a:extLst>
          </p:cNvPr>
          <p:cNvCxnSpPr>
            <a:cxnSpLocks/>
          </p:cNvCxnSpPr>
          <p:nvPr/>
        </p:nvCxnSpPr>
        <p:spPr>
          <a:xfrm>
            <a:off x="8386011" y="2394284"/>
            <a:ext cx="360947" cy="469232"/>
          </a:xfrm>
          <a:prstGeom prst="line">
            <a:avLst/>
          </a:prstGeom>
          <a:noFill/>
          <a:ln w="152400">
            <a:solidFill>
              <a:srgbClr val="FFFF00">
                <a:alpha val="50000"/>
              </a:srgbClr>
            </a:solidFill>
            <a:headEnd type="oval"/>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B24E5EB4-004D-483E-B49B-0319D4B43928}"/>
              </a:ext>
            </a:extLst>
          </p:cNvPr>
          <p:cNvCxnSpPr>
            <a:cxnSpLocks/>
            <a:stCxn id="5" idx="2"/>
          </p:cNvCxnSpPr>
          <p:nvPr/>
        </p:nvCxnSpPr>
        <p:spPr>
          <a:xfrm flipV="1">
            <a:off x="8736904" y="2863516"/>
            <a:ext cx="0" cy="3702509"/>
          </a:xfrm>
          <a:prstGeom prst="line">
            <a:avLst/>
          </a:prstGeom>
          <a:noFill/>
          <a:ln w="15240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249201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3268F1-6993-4A8C-9012-159F17726A00}"/>
              </a:ext>
            </a:extLst>
          </p:cNvPr>
          <p:cNvSpPr>
            <a:spLocks noGrp="1"/>
          </p:cNvSpPr>
          <p:nvPr>
            <p:ph idx="1"/>
          </p:nvPr>
        </p:nvSpPr>
        <p:spPr>
          <a:xfrm>
            <a:off x="367003" y="1359877"/>
            <a:ext cx="11457991" cy="5236865"/>
          </a:xfrm>
        </p:spPr>
        <p:txBody>
          <a:bodyPr>
            <a:normAutofit/>
          </a:bodyPr>
          <a:lstStyle/>
          <a:p>
            <a:pPr marL="0" indent="0" algn="ctr">
              <a:lnSpc>
                <a:spcPct val="100000"/>
              </a:lnSpc>
              <a:spcBef>
                <a:spcPct val="0"/>
              </a:spcBef>
              <a:buNone/>
            </a:pPr>
            <a:r>
              <a:rPr lang="en-US" sz="4000" b="1" cap="all" dirty="0">
                <a:effectLst>
                  <a:outerShdw blurRad="38100" dist="38100" dir="2700000" algn="tl">
                    <a:srgbClr val="000000">
                      <a:alpha val="43137"/>
                    </a:srgbClr>
                  </a:outerShdw>
                </a:effectLst>
                <a:latin typeface="+mj-lt"/>
                <a:ea typeface="+mj-ea"/>
                <a:cs typeface="+mj-cs"/>
              </a:rPr>
              <a:t>Lower Downtown ADA Improvements $50K</a:t>
            </a:r>
          </a:p>
        </p:txBody>
      </p:sp>
      <p:pic>
        <p:nvPicPr>
          <p:cNvPr id="5" name="Picture 4">
            <a:extLst>
              <a:ext uri="{FF2B5EF4-FFF2-40B4-BE49-F238E27FC236}">
                <a16:creationId xmlns:a16="http://schemas.microsoft.com/office/drawing/2014/main" id="{76AE323A-B3DC-4855-AD0C-EFD80237BA28}"/>
              </a:ext>
            </a:extLst>
          </p:cNvPr>
          <p:cNvPicPr>
            <a:picLocks noChangeAspect="1"/>
          </p:cNvPicPr>
          <p:nvPr/>
        </p:nvPicPr>
        <p:blipFill rotWithShape="1">
          <a:blip r:embed="rId3"/>
          <a:srcRect t="17613"/>
          <a:stretch/>
        </p:blipFill>
        <p:spPr>
          <a:xfrm>
            <a:off x="1882925" y="2090057"/>
            <a:ext cx="8426149" cy="4506685"/>
          </a:xfrm>
          <a:prstGeom prst="rect">
            <a:avLst/>
          </a:prstGeom>
        </p:spPr>
      </p:pic>
      <p:sp>
        <p:nvSpPr>
          <p:cNvPr id="6" name="Title 1">
            <a:extLst>
              <a:ext uri="{FF2B5EF4-FFF2-40B4-BE49-F238E27FC236}">
                <a16:creationId xmlns:a16="http://schemas.microsoft.com/office/drawing/2014/main" id="{8233FCF2-D604-48EC-8A1B-84B62C04A826}"/>
              </a:ext>
            </a:extLst>
          </p:cNvPr>
          <p:cNvSpPr>
            <a:spLocks noGrp="1"/>
          </p:cNvSpPr>
          <p:nvPr>
            <p:ph type="title"/>
          </p:nvPr>
        </p:nvSpPr>
        <p:spPr>
          <a:xfrm>
            <a:off x="838199" y="261258"/>
            <a:ext cx="10515600" cy="765110"/>
          </a:xfrm>
        </p:spPr>
        <p:txBody>
          <a:bodyPr vert="horz" lIns="91440" tIns="45720" rIns="91440" bIns="45720" rtlCol="0" anchor="ctr">
            <a:noAutofit/>
          </a:bodyPr>
          <a:lstStyle/>
          <a:p>
            <a:pPr algn="ctr"/>
            <a:r>
              <a:rPr lang="en-US" sz="8000" b="1" cap="all" dirty="0">
                <a:effectLst>
                  <a:outerShdw blurRad="38100" dist="38100" dir="2700000" algn="tl">
                    <a:srgbClr val="000000">
                      <a:alpha val="43137"/>
                    </a:srgbClr>
                  </a:outerShdw>
                </a:effectLst>
              </a:rPr>
              <a:t>Complete Streets</a:t>
            </a:r>
          </a:p>
        </p:txBody>
      </p:sp>
    </p:spTree>
    <p:extLst>
      <p:ext uri="{BB962C8B-B14F-4D97-AF65-F5344CB8AC3E}">
        <p14:creationId xmlns:p14="http://schemas.microsoft.com/office/powerpoint/2010/main" val="1978970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BDC79-1AC4-4182-A9D4-8C987C2C9627}"/>
              </a:ext>
            </a:extLst>
          </p:cNvPr>
          <p:cNvSpPr txBox="1">
            <a:spLocks/>
          </p:cNvSpPr>
          <p:nvPr/>
        </p:nvSpPr>
        <p:spPr>
          <a:xfrm>
            <a:off x="838200" y="261258"/>
            <a:ext cx="10515600" cy="7651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cap="all" dirty="0">
                <a:effectLst>
                  <a:outerShdw blurRad="38100" dist="38100" dir="2700000" algn="tl">
                    <a:srgbClr val="000000">
                      <a:alpha val="43137"/>
                    </a:srgbClr>
                  </a:outerShdw>
                </a:effectLst>
              </a:rPr>
              <a:t>Complete Streets</a:t>
            </a:r>
          </a:p>
        </p:txBody>
      </p:sp>
      <p:sp>
        <p:nvSpPr>
          <p:cNvPr id="3" name="Content Placeholder 3">
            <a:extLst>
              <a:ext uri="{FF2B5EF4-FFF2-40B4-BE49-F238E27FC236}">
                <a16:creationId xmlns:a16="http://schemas.microsoft.com/office/drawing/2014/main" id="{D824CD6C-89A3-4D14-B64B-CE5FDF155AF6}"/>
              </a:ext>
            </a:extLst>
          </p:cNvPr>
          <p:cNvSpPr txBox="1">
            <a:spLocks/>
          </p:cNvSpPr>
          <p:nvPr/>
        </p:nvSpPr>
        <p:spPr>
          <a:xfrm>
            <a:off x="466528" y="1359877"/>
            <a:ext cx="11457991" cy="52368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buFont typeface="Arial" panose="020B0604020202020204" pitchFamily="34" charset="0"/>
              <a:buNone/>
            </a:pPr>
            <a:r>
              <a:rPr lang="en-US" sz="4000" b="1" cap="all" dirty="0">
                <a:effectLst>
                  <a:outerShdw blurRad="38100" dist="38100" dir="2700000" algn="tl">
                    <a:srgbClr val="000000">
                      <a:alpha val="43137"/>
                    </a:srgbClr>
                  </a:outerShdw>
                </a:effectLst>
                <a:latin typeface="+mj-lt"/>
                <a:ea typeface="+mj-ea"/>
                <a:cs typeface="+mj-cs"/>
              </a:rPr>
              <a:t>VISTA DRIVE ADA Improvements $100K</a:t>
            </a:r>
          </a:p>
        </p:txBody>
      </p:sp>
      <p:pic>
        <p:nvPicPr>
          <p:cNvPr id="4" name="Picture 3">
            <a:extLst>
              <a:ext uri="{FF2B5EF4-FFF2-40B4-BE49-F238E27FC236}">
                <a16:creationId xmlns:a16="http://schemas.microsoft.com/office/drawing/2014/main" id="{B1A1CFC2-8FA4-4A2F-B2B8-F0E821AFD48C}"/>
              </a:ext>
            </a:extLst>
          </p:cNvPr>
          <p:cNvPicPr>
            <a:picLocks noChangeAspect="1"/>
          </p:cNvPicPr>
          <p:nvPr/>
        </p:nvPicPr>
        <p:blipFill>
          <a:blip r:embed="rId3"/>
          <a:stretch>
            <a:fillRect/>
          </a:stretch>
        </p:blipFill>
        <p:spPr>
          <a:xfrm>
            <a:off x="1960549" y="2140692"/>
            <a:ext cx="8469951" cy="4456050"/>
          </a:xfrm>
          <a:prstGeom prst="rect">
            <a:avLst/>
          </a:prstGeom>
        </p:spPr>
      </p:pic>
    </p:spTree>
    <p:extLst>
      <p:ext uri="{BB962C8B-B14F-4D97-AF65-F5344CB8AC3E}">
        <p14:creationId xmlns:p14="http://schemas.microsoft.com/office/powerpoint/2010/main" val="2003555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7C24-427A-4231-BA66-62BB86A054C7}"/>
              </a:ext>
            </a:extLst>
          </p:cNvPr>
          <p:cNvSpPr txBox="1">
            <a:spLocks/>
          </p:cNvSpPr>
          <p:nvPr/>
        </p:nvSpPr>
        <p:spPr>
          <a:xfrm>
            <a:off x="838200" y="261258"/>
            <a:ext cx="10515600" cy="7651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cap="all" dirty="0">
                <a:effectLst>
                  <a:outerShdw blurRad="38100" dist="38100" dir="2700000" algn="tl">
                    <a:srgbClr val="000000">
                      <a:alpha val="43137"/>
                    </a:srgbClr>
                  </a:outerShdw>
                </a:effectLst>
              </a:rPr>
              <a:t>Complete Streets</a:t>
            </a:r>
          </a:p>
        </p:txBody>
      </p:sp>
      <p:sp>
        <p:nvSpPr>
          <p:cNvPr id="3" name="Content Placeholder 3">
            <a:extLst>
              <a:ext uri="{FF2B5EF4-FFF2-40B4-BE49-F238E27FC236}">
                <a16:creationId xmlns:a16="http://schemas.microsoft.com/office/drawing/2014/main" id="{19385BB8-CD4A-4F99-8E05-370F962766D4}"/>
              </a:ext>
            </a:extLst>
          </p:cNvPr>
          <p:cNvSpPr txBox="1">
            <a:spLocks/>
          </p:cNvSpPr>
          <p:nvPr/>
        </p:nvSpPr>
        <p:spPr>
          <a:xfrm>
            <a:off x="466528" y="1359877"/>
            <a:ext cx="11457991" cy="52368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buFont typeface="Arial" panose="020B0604020202020204" pitchFamily="34" charset="0"/>
              <a:buNone/>
            </a:pPr>
            <a:r>
              <a:rPr lang="en-US" sz="4000" b="1" cap="all" dirty="0">
                <a:effectLst>
                  <a:outerShdw blurRad="38100" dist="38100" dir="2700000" algn="tl">
                    <a:srgbClr val="000000">
                      <a:alpha val="43137"/>
                    </a:srgbClr>
                  </a:outerShdw>
                </a:effectLst>
                <a:latin typeface="+mj-lt"/>
                <a:ea typeface="+mj-ea"/>
                <a:cs typeface="+mj-cs"/>
              </a:rPr>
              <a:t>Thornton and Maureen Crosswalk $50K</a:t>
            </a:r>
          </a:p>
        </p:txBody>
      </p:sp>
      <p:pic>
        <p:nvPicPr>
          <p:cNvPr id="4" name="Picture 3">
            <a:extLst>
              <a:ext uri="{FF2B5EF4-FFF2-40B4-BE49-F238E27FC236}">
                <a16:creationId xmlns:a16="http://schemas.microsoft.com/office/drawing/2014/main" id="{7613DC73-2E6D-47EB-B222-C1B81FF5E2DB}"/>
              </a:ext>
            </a:extLst>
          </p:cNvPr>
          <p:cNvPicPr>
            <a:picLocks noChangeAspect="1"/>
          </p:cNvPicPr>
          <p:nvPr/>
        </p:nvPicPr>
        <p:blipFill>
          <a:blip r:embed="rId3"/>
          <a:stretch>
            <a:fillRect/>
          </a:stretch>
        </p:blipFill>
        <p:spPr>
          <a:xfrm>
            <a:off x="1640458" y="2147710"/>
            <a:ext cx="9110133" cy="4555067"/>
          </a:xfrm>
          <a:prstGeom prst="rect">
            <a:avLst/>
          </a:prstGeom>
        </p:spPr>
      </p:pic>
    </p:spTree>
    <p:extLst>
      <p:ext uri="{BB962C8B-B14F-4D97-AF65-F5344CB8AC3E}">
        <p14:creationId xmlns:p14="http://schemas.microsoft.com/office/powerpoint/2010/main" val="4226535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C0586-08D9-4B52-A217-B6300B874F7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First Avenue Pedestrian Improvements</a:t>
            </a:r>
          </a:p>
        </p:txBody>
      </p:sp>
      <p:pic>
        <p:nvPicPr>
          <p:cNvPr id="3" name="Content Placeholder 4" descr="A close up of a device&#10;&#10;Description generated with high confidence">
            <a:extLst>
              <a:ext uri="{FF2B5EF4-FFF2-40B4-BE49-F238E27FC236}">
                <a16:creationId xmlns:a16="http://schemas.microsoft.com/office/drawing/2014/main" id="{6B92811B-C35B-45BF-B6B0-BBA5476A76A2}"/>
              </a:ext>
            </a:extLst>
          </p:cNvPr>
          <p:cNvPicPr>
            <a:picLocks noChangeAspect="1"/>
          </p:cNvPicPr>
          <p:nvPr/>
        </p:nvPicPr>
        <p:blipFill rotWithShape="1">
          <a:blip r:embed="rId3"/>
          <a:srcRect r="50563"/>
          <a:stretch/>
        </p:blipFill>
        <p:spPr>
          <a:xfrm>
            <a:off x="838200" y="1340202"/>
            <a:ext cx="5198577" cy="5242924"/>
          </a:xfrm>
          <a:prstGeom prst="rect">
            <a:avLst/>
          </a:prstGeom>
        </p:spPr>
      </p:pic>
      <p:sp>
        <p:nvSpPr>
          <p:cNvPr id="4" name="Diamond 3">
            <a:extLst>
              <a:ext uri="{FF2B5EF4-FFF2-40B4-BE49-F238E27FC236}">
                <a16:creationId xmlns:a16="http://schemas.microsoft.com/office/drawing/2014/main" id="{2B81EE98-E7D1-46F2-8DDB-75509520A5CF}"/>
              </a:ext>
            </a:extLst>
          </p:cNvPr>
          <p:cNvSpPr/>
          <p:nvPr/>
        </p:nvSpPr>
        <p:spPr>
          <a:xfrm>
            <a:off x="5001208" y="1690688"/>
            <a:ext cx="382555" cy="390039"/>
          </a:xfrm>
          <a:prstGeom prst="diamond">
            <a:avLst/>
          </a:prstGeom>
          <a:solidFill>
            <a:srgbClr val="C8E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iamond 4">
            <a:extLst>
              <a:ext uri="{FF2B5EF4-FFF2-40B4-BE49-F238E27FC236}">
                <a16:creationId xmlns:a16="http://schemas.microsoft.com/office/drawing/2014/main" id="{4FFDC7D2-C2C5-49AD-8CFE-A898BFE1D9B6}"/>
              </a:ext>
            </a:extLst>
          </p:cNvPr>
          <p:cNvSpPr/>
          <p:nvPr/>
        </p:nvSpPr>
        <p:spPr>
          <a:xfrm>
            <a:off x="3796782" y="3676261"/>
            <a:ext cx="382555" cy="390039"/>
          </a:xfrm>
          <a:prstGeom prst="diamond">
            <a:avLst/>
          </a:prstGeom>
          <a:solidFill>
            <a:srgbClr val="C8E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C798F6D-AE55-443C-AB09-D5732B716B42}"/>
              </a:ext>
            </a:extLst>
          </p:cNvPr>
          <p:cNvPicPr>
            <a:picLocks noChangeAspect="1"/>
          </p:cNvPicPr>
          <p:nvPr/>
        </p:nvPicPr>
        <p:blipFill>
          <a:blip r:embed="rId4"/>
          <a:stretch>
            <a:fillRect/>
          </a:stretch>
        </p:blipFill>
        <p:spPr>
          <a:xfrm>
            <a:off x="7182128" y="1806672"/>
            <a:ext cx="1488536" cy="4502160"/>
          </a:xfrm>
          <a:prstGeom prst="rect">
            <a:avLst/>
          </a:prstGeom>
        </p:spPr>
      </p:pic>
      <p:pic>
        <p:nvPicPr>
          <p:cNvPr id="7" name="Picture 6">
            <a:extLst>
              <a:ext uri="{FF2B5EF4-FFF2-40B4-BE49-F238E27FC236}">
                <a16:creationId xmlns:a16="http://schemas.microsoft.com/office/drawing/2014/main" id="{B853970F-3AD9-4952-958E-A2D6F9285D5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45000"/>
                    </a14:imgEffect>
                    <a14:imgEffect>
                      <a14:brightnessContrast bright="30000"/>
                    </a14:imgEffect>
                  </a14:imgLayer>
                </a14:imgProps>
              </a:ext>
            </a:extLst>
          </a:blip>
          <a:srcRect l="35397" t="2712" r="32720" b="26766"/>
          <a:stretch/>
        </p:blipFill>
        <p:spPr>
          <a:xfrm>
            <a:off x="9214628" y="1806672"/>
            <a:ext cx="1678193" cy="4502160"/>
          </a:xfrm>
          <a:prstGeom prst="rect">
            <a:avLst/>
          </a:prstGeom>
        </p:spPr>
      </p:pic>
      <p:sp>
        <p:nvSpPr>
          <p:cNvPr id="8" name="Star: 4 Points 7">
            <a:extLst>
              <a:ext uri="{FF2B5EF4-FFF2-40B4-BE49-F238E27FC236}">
                <a16:creationId xmlns:a16="http://schemas.microsoft.com/office/drawing/2014/main" id="{C967238B-3E8F-4E1F-91F3-389C810FA9EA}"/>
              </a:ext>
            </a:extLst>
          </p:cNvPr>
          <p:cNvSpPr/>
          <p:nvPr/>
        </p:nvSpPr>
        <p:spPr>
          <a:xfrm>
            <a:off x="4016051" y="3519973"/>
            <a:ext cx="270588" cy="312576"/>
          </a:xfrm>
          <a:prstGeom prst="star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ar: 4 Points 8">
            <a:extLst>
              <a:ext uri="{FF2B5EF4-FFF2-40B4-BE49-F238E27FC236}">
                <a16:creationId xmlns:a16="http://schemas.microsoft.com/office/drawing/2014/main" id="{0028ED8B-5250-482B-AD69-E290F4DF5AAC}"/>
              </a:ext>
            </a:extLst>
          </p:cNvPr>
          <p:cNvSpPr/>
          <p:nvPr/>
        </p:nvSpPr>
        <p:spPr>
          <a:xfrm>
            <a:off x="3662303" y="3558704"/>
            <a:ext cx="270588" cy="312576"/>
          </a:xfrm>
          <a:prstGeom prst="star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tar: 4 Points 9">
            <a:extLst>
              <a:ext uri="{FF2B5EF4-FFF2-40B4-BE49-F238E27FC236}">
                <a16:creationId xmlns:a16="http://schemas.microsoft.com/office/drawing/2014/main" id="{8CFED26F-4DE7-48CC-A474-20976403AD67}"/>
              </a:ext>
            </a:extLst>
          </p:cNvPr>
          <p:cNvSpPr/>
          <p:nvPr/>
        </p:nvSpPr>
        <p:spPr>
          <a:xfrm>
            <a:off x="4865914" y="1573131"/>
            <a:ext cx="270588" cy="312576"/>
          </a:xfrm>
          <a:prstGeom prst="star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tar: 4 Points 10">
            <a:extLst>
              <a:ext uri="{FF2B5EF4-FFF2-40B4-BE49-F238E27FC236}">
                <a16:creationId xmlns:a16="http://schemas.microsoft.com/office/drawing/2014/main" id="{0B66A4A3-7CFD-4433-9A2A-073F5EF650EA}"/>
              </a:ext>
            </a:extLst>
          </p:cNvPr>
          <p:cNvSpPr/>
          <p:nvPr/>
        </p:nvSpPr>
        <p:spPr>
          <a:xfrm>
            <a:off x="5271796" y="1573131"/>
            <a:ext cx="270588" cy="312576"/>
          </a:xfrm>
          <a:prstGeom prst="star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9027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0" fill="hold"/>
                                        <p:tgtEl>
                                          <p:spTgt spid="8"/>
                                        </p:tgtEl>
                                        <p:attrNameLst>
                                          <p:attrName>r</p:attrName>
                                        </p:attrNameLst>
                                      </p:cBhvr>
                                    </p:animRot>
                                  </p:childTnLst>
                                </p:cTn>
                              </p:par>
                              <p:par>
                                <p:cTn id="7" presetID="8" presetClass="emph" presetSubtype="0" fill="hold" grpId="0" nodeType="withEffect">
                                  <p:stCondLst>
                                    <p:cond delay="0"/>
                                  </p:stCondLst>
                                  <p:childTnLst>
                                    <p:animRot by="21600000">
                                      <p:cBhvr>
                                        <p:cTn id="8" dur="10000" fill="hold"/>
                                        <p:tgtEl>
                                          <p:spTgt spid="9"/>
                                        </p:tgtEl>
                                        <p:attrNameLst>
                                          <p:attrName>r</p:attrName>
                                        </p:attrNameLst>
                                      </p:cBhvr>
                                    </p:animRot>
                                  </p:childTnLst>
                                </p:cTn>
                              </p:par>
                              <p:par>
                                <p:cTn id="9" presetID="8" presetClass="emph" presetSubtype="0" fill="hold" grpId="0" nodeType="withEffect">
                                  <p:stCondLst>
                                    <p:cond delay="0"/>
                                  </p:stCondLst>
                                  <p:childTnLst>
                                    <p:animRot by="21600000">
                                      <p:cBhvr>
                                        <p:cTn id="10" dur="10000" fill="hold"/>
                                        <p:tgtEl>
                                          <p:spTgt spid="10"/>
                                        </p:tgtEl>
                                        <p:attrNameLst>
                                          <p:attrName>r</p:attrName>
                                        </p:attrNameLst>
                                      </p:cBhvr>
                                    </p:animRot>
                                  </p:childTnLst>
                                </p:cTn>
                              </p:par>
                              <p:par>
                                <p:cTn id="11" presetID="8" presetClass="emph" presetSubtype="0" fill="hold" grpId="0" nodeType="withEffect">
                                  <p:stCondLst>
                                    <p:cond delay="0"/>
                                  </p:stCondLst>
                                  <p:childTnLst>
                                    <p:animRot by="21600000">
                                      <p:cBhvr>
                                        <p:cTn id="12" dur="10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F276F3-1BD0-49BB-A3B0-453F8195C71F}"/>
              </a:ext>
            </a:extLst>
          </p:cNvPr>
          <p:cNvPicPr>
            <a:picLocks noChangeAspect="1"/>
          </p:cNvPicPr>
          <p:nvPr/>
        </p:nvPicPr>
        <p:blipFill>
          <a:blip r:embed="rId3"/>
          <a:stretch>
            <a:fillRect/>
          </a:stretch>
        </p:blipFill>
        <p:spPr>
          <a:xfrm>
            <a:off x="1769484" y="1224054"/>
            <a:ext cx="8653032" cy="5244519"/>
          </a:xfrm>
          <a:prstGeom prst="rect">
            <a:avLst/>
          </a:prstGeom>
        </p:spPr>
      </p:pic>
      <p:sp>
        <p:nvSpPr>
          <p:cNvPr id="3" name="Title 1">
            <a:extLst>
              <a:ext uri="{FF2B5EF4-FFF2-40B4-BE49-F238E27FC236}">
                <a16:creationId xmlns:a16="http://schemas.microsoft.com/office/drawing/2014/main" id="{970C0A0C-6773-4A73-A7D1-498B879468B8}"/>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Thornton – Vista to Malloy</a:t>
            </a:r>
          </a:p>
        </p:txBody>
      </p:sp>
      <p:cxnSp>
        <p:nvCxnSpPr>
          <p:cNvPr id="5" name="Straight Connector 4">
            <a:extLst>
              <a:ext uri="{FF2B5EF4-FFF2-40B4-BE49-F238E27FC236}">
                <a16:creationId xmlns:a16="http://schemas.microsoft.com/office/drawing/2014/main" id="{1F793BDB-CD06-4896-8DDE-0E1039EAA3E7}"/>
              </a:ext>
            </a:extLst>
          </p:cNvPr>
          <p:cNvCxnSpPr>
            <a:cxnSpLocks/>
          </p:cNvCxnSpPr>
          <p:nvPr/>
        </p:nvCxnSpPr>
        <p:spPr>
          <a:xfrm flipV="1">
            <a:off x="3368842" y="3429000"/>
            <a:ext cx="4969042" cy="108284"/>
          </a:xfrm>
          <a:prstGeom prst="line">
            <a:avLst/>
          </a:prstGeom>
          <a:ln w="130175">
            <a:solidFill>
              <a:srgbClr val="FFFF00">
                <a:alpha val="50000"/>
              </a:srgb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D0CBBF4-CF71-4530-B5D8-C9A66060DD4C}"/>
              </a:ext>
            </a:extLst>
          </p:cNvPr>
          <p:cNvSpPr/>
          <p:nvPr/>
        </p:nvSpPr>
        <p:spPr>
          <a:xfrm>
            <a:off x="3621132" y="3298476"/>
            <a:ext cx="3665994" cy="369332"/>
          </a:xfrm>
          <a:prstGeom prst="rect">
            <a:avLst/>
          </a:prstGeom>
          <a:noFill/>
        </p:spPr>
        <p:txBody>
          <a:bodyPr wrap="square" lIns="91440" tIns="45720" rIns="91440" bIns="45720">
            <a:spAutoFit/>
          </a:bodyPr>
          <a:lstStyle/>
          <a:p>
            <a:pPr algn="ctr"/>
            <a:r>
              <a:rPr lang="en-US" b="0" cap="none" spc="0" dirty="0">
                <a:ln w="0"/>
                <a:solidFill>
                  <a:schemeClr val="bg1"/>
                </a:solidFill>
                <a:effectLst>
                  <a:outerShdw blurRad="38100" dist="19050" dir="2700000" algn="tl" rotWithShape="0">
                    <a:schemeClr val="dk1">
                      <a:alpha val="40000"/>
                    </a:schemeClr>
                  </a:outerShdw>
                </a:effectLst>
              </a:rPr>
              <a:t>Thornton</a:t>
            </a:r>
          </a:p>
        </p:txBody>
      </p:sp>
      <p:sp>
        <p:nvSpPr>
          <p:cNvPr id="9" name="Rectangle 8">
            <a:extLst>
              <a:ext uri="{FF2B5EF4-FFF2-40B4-BE49-F238E27FC236}">
                <a16:creationId xmlns:a16="http://schemas.microsoft.com/office/drawing/2014/main" id="{CD7F91C8-E33F-4C3C-B368-B98636BE59E6}"/>
              </a:ext>
            </a:extLst>
          </p:cNvPr>
          <p:cNvSpPr/>
          <p:nvPr/>
        </p:nvSpPr>
        <p:spPr>
          <a:xfrm rot="4310673">
            <a:off x="1484005" y="3305305"/>
            <a:ext cx="3665994" cy="369332"/>
          </a:xfrm>
          <a:prstGeom prst="rect">
            <a:avLst/>
          </a:prstGeom>
          <a:noFill/>
        </p:spPr>
        <p:txBody>
          <a:bodyPr wrap="square" lIns="91440" tIns="45720" rIns="91440" bIns="45720">
            <a:spAutoFit/>
          </a:bodyPr>
          <a:lstStyle/>
          <a:p>
            <a:pPr algn="ctr"/>
            <a:r>
              <a:rPr lang="en-US" b="0" cap="none" spc="0" dirty="0">
                <a:ln w="0"/>
                <a:solidFill>
                  <a:schemeClr val="bg1"/>
                </a:solidFill>
                <a:effectLst>
                  <a:outerShdw blurRad="38100" dist="19050" dir="2700000" algn="tl" rotWithShape="0">
                    <a:schemeClr val="dk1">
                      <a:alpha val="40000"/>
                    </a:schemeClr>
                  </a:outerShdw>
                </a:effectLst>
              </a:rPr>
              <a:t>Vista</a:t>
            </a:r>
          </a:p>
        </p:txBody>
      </p:sp>
      <p:sp>
        <p:nvSpPr>
          <p:cNvPr id="10" name="Rectangle 9">
            <a:extLst>
              <a:ext uri="{FF2B5EF4-FFF2-40B4-BE49-F238E27FC236}">
                <a16:creationId xmlns:a16="http://schemas.microsoft.com/office/drawing/2014/main" id="{B817249B-0D9C-4EE9-B8D3-80636531D1D8}"/>
              </a:ext>
            </a:extLst>
          </p:cNvPr>
          <p:cNvSpPr/>
          <p:nvPr/>
        </p:nvSpPr>
        <p:spPr>
          <a:xfrm rot="5400000">
            <a:off x="6572511" y="3290892"/>
            <a:ext cx="3665994" cy="369332"/>
          </a:xfrm>
          <a:prstGeom prst="rect">
            <a:avLst/>
          </a:prstGeom>
          <a:noFill/>
        </p:spPr>
        <p:txBody>
          <a:bodyPr wrap="square" lIns="91440" tIns="45720" rIns="91440" bIns="45720">
            <a:spAutoFit/>
          </a:bodyPr>
          <a:lstStyle/>
          <a:p>
            <a:pPr algn="ctr"/>
            <a:r>
              <a:rPr lang="en-US" b="0" cap="none" spc="0" dirty="0">
                <a:ln w="0"/>
                <a:solidFill>
                  <a:schemeClr val="bg1"/>
                </a:solidFill>
                <a:effectLst>
                  <a:outerShdw blurRad="38100" dist="19050" dir="2700000" algn="tl" rotWithShape="0">
                    <a:schemeClr val="dk1">
                      <a:alpha val="40000"/>
                    </a:schemeClr>
                  </a:outerShdw>
                </a:effectLst>
              </a:rPr>
              <a:t>Malloy</a:t>
            </a:r>
          </a:p>
        </p:txBody>
      </p:sp>
    </p:spTree>
    <p:extLst>
      <p:ext uri="{BB962C8B-B14F-4D97-AF65-F5344CB8AC3E}">
        <p14:creationId xmlns:p14="http://schemas.microsoft.com/office/powerpoint/2010/main" val="1357967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A97172FD-FBD3-4F41-A024-6A25E19F53F5}"/>
              </a:ext>
            </a:extLst>
          </p:cNvPr>
          <p:cNvSpPr txBox="1">
            <a:spLocks/>
          </p:cNvSpPr>
          <p:nvPr/>
        </p:nvSpPr>
        <p:spPr>
          <a:xfrm>
            <a:off x="466530" y="92766"/>
            <a:ext cx="11457991" cy="6671928"/>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Ferndale Terrace</a:t>
            </a:r>
          </a:p>
          <a:p>
            <a:pPr lvl="1">
              <a:spcBef>
                <a:spcPts val="0"/>
              </a:spcBef>
              <a:spcAft>
                <a:spcPts val="1200"/>
              </a:spcAft>
              <a:buFont typeface="Wingdings" panose="05000000000000000000" pitchFamily="2" charset="2"/>
              <a:buChar char="§"/>
            </a:pPr>
            <a:r>
              <a:rPr lang="en-US" sz="4000" dirty="0"/>
              <a:t>30% design submitted and reviewed.  Permitting next.  </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Nordic to Scout Waterline</a:t>
            </a:r>
          </a:p>
          <a:p>
            <a:pPr lvl="1">
              <a:spcBef>
                <a:spcPts val="0"/>
              </a:spcBef>
              <a:spcAft>
                <a:spcPts val="1200"/>
              </a:spcAft>
              <a:buFont typeface="Wingdings" panose="05000000000000000000" pitchFamily="2" charset="2"/>
              <a:buChar char="§"/>
            </a:pPr>
            <a:r>
              <a:rPr lang="en-US" sz="4000" dirty="0"/>
              <a:t>100% plan review complete; BNSF permit received; bid early 2020.</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Pump Station 19 Decommissioning </a:t>
            </a:r>
          </a:p>
          <a:p>
            <a:pPr lvl="1">
              <a:spcBef>
                <a:spcPts val="0"/>
              </a:spcBef>
              <a:spcAft>
                <a:spcPts val="1200"/>
              </a:spcAft>
              <a:buFont typeface="Wingdings" panose="05000000000000000000" pitchFamily="2" charset="2"/>
              <a:buChar char="§"/>
            </a:pPr>
            <a:r>
              <a:rPr lang="en-US" sz="4000" dirty="0"/>
              <a:t>90% plan review underway.  Bid early 2020.</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Complete Streets</a:t>
            </a:r>
          </a:p>
          <a:p>
            <a:pPr lvl="1">
              <a:spcBef>
                <a:spcPts val="0"/>
              </a:spcBef>
              <a:spcAft>
                <a:spcPts val="1200"/>
              </a:spcAft>
              <a:buFont typeface="Wingdings" panose="05000000000000000000" pitchFamily="2" charset="2"/>
              <a:buChar char="§"/>
            </a:pPr>
            <a:r>
              <a:rPr lang="en-US" sz="4000" dirty="0"/>
              <a:t>Alder ADA ramps; RRFBs on Vista and Thornton; design contract on consent agenda.</a:t>
            </a:r>
          </a:p>
          <a:p>
            <a:pPr marL="0" indent="0">
              <a:lnSpc>
                <a:spcPct val="100000"/>
              </a:lnSpc>
              <a:spcBef>
                <a:spcPct val="0"/>
              </a:spcBef>
              <a:buNone/>
            </a:pPr>
            <a:r>
              <a:rPr lang="en-US" sz="5900" b="1" cap="all" dirty="0">
                <a:effectLst>
                  <a:outerShdw blurRad="38100" dist="38100" dir="2700000" algn="tl">
                    <a:srgbClr val="000000">
                      <a:alpha val="43137"/>
                    </a:srgbClr>
                  </a:outerShdw>
                </a:effectLst>
                <a:latin typeface="+mj-lt"/>
                <a:ea typeface="+mj-ea"/>
                <a:cs typeface="+mj-cs"/>
              </a:rPr>
              <a:t>First Avenue Pedestrian</a:t>
            </a:r>
            <a:endParaRPr lang="en-US" sz="5900" b="1" cap="all" dirty="0">
              <a:effectLst>
                <a:outerShdw blurRad="38100" dist="38100" dir="2700000" algn="tl">
                  <a:srgbClr val="000000">
                    <a:alpha val="43137"/>
                  </a:srgbClr>
                </a:outerShdw>
              </a:effectLst>
            </a:endParaRPr>
          </a:p>
          <a:p>
            <a:pPr lvl="1">
              <a:spcBef>
                <a:spcPts val="0"/>
              </a:spcBef>
              <a:spcAft>
                <a:spcPts val="1200"/>
              </a:spcAft>
              <a:buFont typeface="Wingdings" panose="05000000000000000000" pitchFamily="2" charset="2"/>
              <a:buChar char="§"/>
            </a:pPr>
            <a:r>
              <a:rPr lang="en-US" sz="4000" dirty="0"/>
              <a:t>Poles to be delivered to PSE Feb 2020.  Installation estimated for Mar 2020.</a:t>
            </a:r>
          </a:p>
          <a:p>
            <a:pPr marL="0" indent="0">
              <a:lnSpc>
                <a:spcPct val="100000"/>
              </a:lnSpc>
              <a:spcBef>
                <a:spcPct val="0"/>
              </a:spcBef>
              <a:buFont typeface="Arial" panose="020B0604020202020204" pitchFamily="34" charset="0"/>
              <a:buNone/>
            </a:pPr>
            <a:r>
              <a:rPr lang="en-US" sz="5900" b="1" cap="all" dirty="0">
                <a:effectLst>
                  <a:outerShdw blurRad="38100" dist="38100" dir="2700000" algn="tl">
                    <a:srgbClr val="000000">
                      <a:alpha val="43137"/>
                    </a:srgbClr>
                  </a:outerShdw>
                </a:effectLst>
                <a:latin typeface="+mj-lt"/>
                <a:ea typeface="+mj-ea"/>
                <a:cs typeface="+mj-cs"/>
              </a:rPr>
              <a:t>THORNTON – VISTA TO MALLOY</a:t>
            </a:r>
          </a:p>
          <a:p>
            <a:pPr lvl="1">
              <a:spcBef>
                <a:spcPts val="0"/>
              </a:spcBef>
              <a:spcAft>
                <a:spcPts val="1200"/>
              </a:spcAft>
              <a:buFont typeface="Wingdings" panose="05000000000000000000" pitchFamily="2" charset="2"/>
              <a:buChar char="§"/>
            </a:pPr>
            <a:r>
              <a:rPr lang="en-US" sz="4000" dirty="0"/>
              <a:t>Qualified consultant has been selected; design contract early 2020.</a:t>
            </a:r>
          </a:p>
          <a:p>
            <a:pPr marL="0" indent="0">
              <a:lnSpc>
                <a:spcPct val="100000"/>
              </a:lnSpc>
              <a:spcBef>
                <a:spcPct val="0"/>
              </a:spcBef>
              <a:buNone/>
            </a:pPr>
            <a:r>
              <a:rPr lang="en-US" sz="5900" b="1" cap="all" dirty="0">
                <a:effectLst>
                  <a:outerShdw blurRad="38100" dist="38100" dir="2700000" algn="tl">
                    <a:srgbClr val="000000">
                      <a:alpha val="43137"/>
                    </a:srgbClr>
                  </a:outerShdw>
                </a:effectLst>
                <a:latin typeface="+mj-lt"/>
                <a:ea typeface="+mj-ea"/>
                <a:cs typeface="+mj-cs"/>
              </a:rPr>
              <a:t>THORNTON Overpass</a:t>
            </a:r>
          </a:p>
          <a:p>
            <a:pPr lvl="1">
              <a:spcBef>
                <a:spcPts val="0"/>
              </a:spcBef>
              <a:spcAft>
                <a:spcPts val="1200"/>
              </a:spcAft>
              <a:buFont typeface="Wingdings" panose="05000000000000000000" pitchFamily="2" charset="2"/>
              <a:buChar char="§"/>
            </a:pPr>
            <a:r>
              <a:rPr lang="en-US" sz="4000" dirty="0"/>
              <a:t>Preconstruction meeting today.  Start date estimated early April.</a:t>
            </a:r>
          </a:p>
        </p:txBody>
      </p:sp>
    </p:spTree>
    <p:extLst>
      <p:ext uri="{BB962C8B-B14F-4D97-AF65-F5344CB8AC3E}">
        <p14:creationId xmlns:p14="http://schemas.microsoft.com/office/powerpoint/2010/main" val="2793289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984BCD-7607-40AD-B57D-BFF2066C22A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Thornton Overpass</a:t>
            </a:r>
          </a:p>
        </p:txBody>
      </p:sp>
      <p:pic>
        <p:nvPicPr>
          <p:cNvPr id="4" name="Picture 3">
            <a:extLst>
              <a:ext uri="{FF2B5EF4-FFF2-40B4-BE49-F238E27FC236}">
                <a16:creationId xmlns:a16="http://schemas.microsoft.com/office/drawing/2014/main" id="{EE4A72EA-12E4-4A8E-AD6F-7A1BB3CFBA93}"/>
              </a:ext>
            </a:extLst>
          </p:cNvPr>
          <p:cNvPicPr>
            <a:picLocks noChangeAspect="1"/>
          </p:cNvPicPr>
          <p:nvPr/>
        </p:nvPicPr>
        <p:blipFill>
          <a:blip r:embed="rId3"/>
          <a:stretch>
            <a:fillRect/>
          </a:stretch>
        </p:blipFill>
        <p:spPr>
          <a:xfrm>
            <a:off x="6684926" y="365125"/>
            <a:ext cx="4779946" cy="5930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6D9E649-E592-457B-B27D-9B7159DFA6EE}"/>
              </a:ext>
            </a:extLst>
          </p:cNvPr>
          <p:cNvPicPr>
            <a:picLocks noChangeAspect="1"/>
          </p:cNvPicPr>
          <p:nvPr/>
        </p:nvPicPr>
        <p:blipFill>
          <a:blip r:embed="rId4"/>
          <a:stretch>
            <a:fillRect/>
          </a:stretch>
        </p:blipFill>
        <p:spPr>
          <a:xfrm>
            <a:off x="2069430" y="1811253"/>
            <a:ext cx="7220955" cy="4813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7418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A97172FD-FBD3-4F41-A024-6A25E19F53F5}"/>
              </a:ext>
            </a:extLst>
          </p:cNvPr>
          <p:cNvSpPr txBox="1">
            <a:spLocks/>
          </p:cNvSpPr>
          <p:nvPr/>
        </p:nvSpPr>
        <p:spPr>
          <a:xfrm>
            <a:off x="466530" y="92766"/>
            <a:ext cx="11457991" cy="6671928"/>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Ferndale Terrace</a:t>
            </a:r>
          </a:p>
          <a:p>
            <a:pPr lvl="1">
              <a:spcBef>
                <a:spcPts val="0"/>
              </a:spcBef>
              <a:spcAft>
                <a:spcPts val="1200"/>
              </a:spcAft>
              <a:buFont typeface="Wingdings" panose="05000000000000000000" pitchFamily="2" charset="2"/>
              <a:buChar char="§"/>
            </a:pPr>
            <a:r>
              <a:rPr lang="en-US" sz="4000" dirty="0"/>
              <a:t>30% design submitted and reviewed.  Permitting next.  </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Nordic to Scout Waterline</a:t>
            </a:r>
          </a:p>
          <a:p>
            <a:pPr lvl="1">
              <a:spcBef>
                <a:spcPts val="0"/>
              </a:spcBef>
              <a:spcAft>
                <a:spcPts val="1200"/>
              </a:spcAft>
              <a:buFont typeface="Wingdings" panose="05000000000000000000" pitchFamily="2" charset="2"/>
              <a:buChar char="§"/>
            </a:pPr>
            <a:r>
              <a:rPr lang="en-US" sz="4000" dirty="0"/>
              <a:t>100% plan review complete; BNSF permit received; bid early 2020.</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Pump Station 19 Decommissioning </a:t>
            </a:r>
          </a:p>
          <a:p>
            <a:pPr lvl="1">
              <a:spcBef>
                <a:spcPts val="0"/>
              </a:spcBef>
              <a:spcAft>
                <a:spcPts val="1200"/>
              </a:spcAft>
              <a:buFont typeface="Wingdings" panose="05000000000000000000" pitchFamily="2" charset="2"/>
              <a:buChar char="§"/>
            </a:pPr>
            <a:r>
              <a:rPr lang="en-US" sz="4000" dirty="0"/>
              <a:t>90% plan review underway.  Bid early 2020.</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Complete Streets</a:t>
            </a:r>
          </a:p>
          <a:p>
            <a:pPr lvl="1">
              <a:spcBef>
                <a:spcPts val="0"/>
              </a:spcBef>
              <a:spcAft>
                <a:spcPts val="1200"/>
              </a:spcAft>
              <a:buFont typeface="Wingdings" panose="05000000000000000000" pitchFamily="2" charset="2"/>
              <a:buChar char="§"/>
            </a:pPr>
            <a:r>
              <a:rPr lang="en-US" sz="4000" dirty="0"/>
              <a:t>Alder ADA ramps; RRFBs on Vista and Thornton; design contract on consent agenda.</a:t>
            </a:r>
          </a:p>
          <a:p>
            <a:pPr marL="0" indent="0">
              <a:lnSpc>
                <a:spcPct val="100000"/>
              </a:lnSpc>
              <a:spcBef>
                <a:spcPct val="0"/>
              </a:spcBef>
              <a:buNone/>
            </a:pPr>
            <a:r>
              <a:rPr lang="en-US" sz="5900" b="1" cap="all" dirty="0">
                <a:effectLst>
                  <a:outerShdw blurRad="38100" dist="38100" dir="2700000" algn="tl">
                    <a:srgbClr val="000000">
                      <a:alpha val="43137"/>
                    </a:srgbClr>
                  </a:outerShdw>
                </a:effectLst>
                <a:latin typeface="+mj-lt"/>
                <a:ea typeface="+mj-ea"/>
                <a:cs typeface="+mj-cs"/>
              </a:rPr>
              <a:t>First Avenue Pedestrian</a:t>
            </a:r>
            <a:endParaRPr lang="en-US" sz="5900" b="1" cap="all" dirty="0">
              <a:effectLst>
                <a:outerShdw blurRad="38100" dist="38100" dir="2700000" algn="tl">
                  <a:srgbClr val="000000">
                    <a:alpha val="43137"/>
                  </a:srgbClr>
                </a:outerShdw>
              </a:effectLst>
            </a:endParaRPr>
          </a:p>
          <a:p>
            <a:pPr lvl="1">
              <a:spcBef>
                <a:spcPts val="0"/>
              </a:spcBef>
              <a:spcAft>
                <a:spcPts val="1200"/>
              </a:spcAft>
              <a:buFont typeface="Wingdings" panose="05000000000000000000" pitchFamily="2" charset="2"/>
              <a:buChar char="§"/>
            </a:pPr>
            <a:r>
              <a:rPr lang="en-US" sz="4000" dirty="0"/>
              <a:t>Poles to be delivered to PSE Feb 2020.  Installation estimated for Mar 2020.</a:t>
            </a:r>
          </a:p>
          <a:p>
            <a:pPr marL="0" indent="0">
              <a:lnSpc>
                <a:spcPct val="100000"/>
              </a:lnSpc>
              <a:spcBef>
                <a:spcPct val="0"/>
              </a:spcBef>
              <a:buFont typeface="Arial" panose="020B0604020202020204" pitchFamily="34" charset="0"/>
              <a:buNone/>
            </a:pPr>
            <a:r>
              <a:rPr lang="en-US" sz="5900" b="1" cap="all" dirty="0">
                <a:effectLst>
                  <a:outerShdw blurRad="38100" dist="38100" dir="2700000" algn="tl">
                    <a:srgbClr val="000000">
                      <a:alpha val="43137"/>
                    </a:srgbClr>
                  </a:outerShdw>
                </a:effectLst>
                <a:latin typeface="+mj-lt"/>
                <a:ea typeface="+mj-ea"/>
                <a:cs typeface="+mj-cs"/>
              </a:rPr>
              <a:t>THORNTON – VISTA TO MALLOY</a:t>
            </a:r>
          </a:p>
          <a:p>
            <a:pPr lvl="1">
              <a:spcBef>
                <a:spcPts val="0"/>
              </a:spcBef>
              <a:spcAft>
                <a:spcPts val="1200"/>
              </a:spcAft>
              <a:buFont typeface="Wingdings" panose="05000000000000000000" pitchFamily="2" charset="2"/>
              <a:buChar char="§"/>
            </a:pPr>
            <a:r>
              <a:rPr lang="en-US" sz="4000" dirty="0"/>
              <a:t>Qualified consultant has been selected; design contract early 2020.</a:t>
            </a:r>
          </a:p>
          <a:p>
            <a:pPr marL="0" indent="0">
              <a:lnSpc>
                <a:spcPct val="100000"/>
              </a:lnSpc>
              <a:spcBef>
                <a:spcPct val="0"/>
              </a:spcBef>
              <a:buNone/>
            </a:pPr>
            <a:r>
              <a:rPr lang="en-US" sz="5900" b="1" cap="all" dirty="0">
                <a:solidFill>
                  <a:srgbClr val="C00000"/>
                </a:solidFill>
                <a:effectLst>
                  <a:outerShdw blurRad="38100" dist="38100" dir="2700000" algn="tl">
                    <a:srgbClr val="000000">
                      <a:alpha val="43137"/>
                    </a:srgbClr>
                  </a:outerShdw>
                </a:effectLst>
                <a:latin typeface="+mj-lt"/>
                <a:ea typeface="+mj-ea"/>
                <a:cs typeface="+mj-cs"/>
              </a:rPr>
              <a:t>THORNTON Overpass</a:t>
            </a:r>
          </a:p>
          <a:p>
            <a:pPr lvl="1">
              <a:spcBef>
                <a:spcPts val="0"/>
              </a:spcBef>
              <a:spcAft>
                <a:spcPts val="1200"/>
              </a:spcAft>
              <a:buFont typeface="Wingdings" panose="05000000000000000000" pitchFamily="2" charset="2"/>
              <a:buChar char="§"/>
            </a:pPr>
            <a:r>
              <a:rPr lang="en-US" sz="4000" b="1" dirty="0">
                <a:solidFill>
                  <a:srgbClr val="C00000"/>
                </a:solidFill>
              </a:rPr>
              <a:t>Preconstruction meeting today.  Start date estimated early April.</a:t>
            </a:r>
          </a:p>
        </p:txBody>
      </p:sp>
    </p:spTree>
    <p:extLst>
      <p:ext uri="{BB962C8B-B14F-4D97-AF65-F5344CB8AC3E}">
        <p14:creationId xmlns:p14="http://schemas.microsoft.com/office/powerpoint/2010/main" val="1075608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9A9D64-5B07-4DF9-8603-40CC1450D24F}"/>
              </a:ext>
            </a:extLst>
          </p:cNvPr>
          <p:cNvSpPr/>
          <p:nvPr/>
        </p:nvSpPr>
        <p:spPr>
          <a:xfrm rot="20129771">
            <a:off x="3572257" y="182938"/>
            <a:ext cx="1709550"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C00000">
                    <a:alpha val="50000"/>
                  </a:srgbClr>
                </a:solidFill>
                <a:effectLst>
                  <a:outerShdw blurRad="12700" dist="38100" dir="2700000" algn="tl" rotWithShape="0">
                    <a:schemeClr val="bg1">
                      <a:lumMod val="50000"/>
                    </a:schemeClr>
                  </a:outerShdw>
                </a:effectLst>
              </a:rPr>
              <a:t>DRAFT</a:t>
            </a:r>
          </a:p>
        </p:txBody>
      </p:sp>
      <p:sp>
        <p:nvSpPr>
          <p:cNvPr id="3" name="Title 1">
            <a:extLst>
              <a:ext uri="{FF2B5EF4-FFF2-40B4-BE49-F238E27FC236}">
                <a16:creationId xmlns:a16="http://schemas.microsoft.com/office/drawing/2014/main" id="{1F984BCD-7607-40AD-B57D-BFF2066C22AE}"/>
              </a:ext>
            </a:extLst>
          </p:cNvPr>
          <p:cNvSpPr txBox="1">
            <a:spLocks/>
          </p:cNvSpPr>
          <p:nvPr/>
        </p:nvSpPr>
        <p:spPr>
          <a:xfrm>
            <a:off x="150066" y="252669"/>
            <a:ext cx="1115785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cap="all" dirty="0">
                <a:effectLst>
                  <a:outerShdw blurRad="38100" dist="38100" dir="2700000" algn="tl">
                    <a:srgbClr val="000000">
                      <a:alpha val="43137"/>
                    </a:srgbClr>
                  </a:outerShdw>
                </a:effectLst>
              </a:rPr>
              <a:t>Thornton Overpass Schedule</a:t>
            </a:r>
          </a:p>
        </p:txBody>
      </p:sp>
      <p:pic>
        <p:nvPicPr>
          <p:cNvPr id="4" name="Picture 3">
            <a:extLst>
              <a:ext uri="{FF2B5EF4-FFF2-40B4-BE49-F238E27FC236}">
                <a16:creationId xmlns:a16="http://schemas.microsoft.com/office/drawing/2014/main" id="{EE4A72EA-12E4-4A8E-AD6F-7A1BB3CFBA93}"/>
              </a:ext>
            </a:extLst>
          </p:cNvPr>
          <p:cNvPicPr>
            <a:picLocks noChangeAspect="1"/>
          </p:cNvPicPr>
          <p:nvPr/>
        </p:nvPicPr>
        <p:blipFill>
          <a:blip r:embed="rId3"/>
          <a:stretch>
            <a:fillRect/>
          </a:stretch>
        </p:blipFill>
        <p:spPr>
          <a:xfrm>
            <a:off x="7261988" y="0"/>
            <a:ext cx="4779946"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6D9E649-E592-457B-B27D-9B7159DFA6EE}"/>
              </a:ext>
            </a:extLst>
          </p:cNvPr>
          <p:cNvPicPr>
            <a:picLocks noChangeAspect="1"/>
          </p:cNvPicPr>
          <p:nvPr/>
        </p:nvPicPr>
        <p:blipFill>
          <a:blip r:embed="rId4"/>
          <a:stretch>
            <a:fillRect/>
          </a:stretch>
        </p:blipFill>
        <p:spPr>
          <a:xfrm>
            <a:off x="7261988" y="5122018"/>
            <a:ext cx="2603973" cy="1735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3">
            <a:extLst>
              <a:ext uri="{FF2B5EF4-FFF2-40B4-BE49-F238E27FC236}">
                <a16:creationId xmlns:a16="http://schemas.microsoft.com/office/drawing/2014/main" id="{64F602FD-452B-4C37-AF43-B388128105DB}"/>
              </a:ext>
            </a:extLst>
          </p:cNvPr>
          <p:cNvSpPr txBox="1">
            <a:spLocks/>
          </p:cNvSpPr>
          <p:nvPr/>
        </p:nvSpPr>
        <p:spPr>
          <a:xfrm>
            <a:off x="287284" y="821093"/>
            <a:ext cx="6897288" cy="5784237"/>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Early April 2020</a:t>
            </a:r>
          </a:p>
          <a:p>
            <a:pPr lvl="1">
              <a:spcBef>
                <a:spcPts val="0"/>
              </a:spcBef>
              <a:spcAft>
                <a:spcPts val="1200"/>
              </a:spcAft>
              <a:buFont typeface="Wingdings" panose="05000000000000000000" pitchFamily="2" charset="2"/>
              <a:buChar char="§"/>
            </a:pPr>
            <a:r>
              <a:rPr lang="en-US" sz="4000" dirty="0"/>
              <a:t>Mobilization, Traffic Control, Erosion Control, Survey</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Late April 2020</a:t>
            </a:r>
          </a:p>
          <a:p>
            <a:pPr lvl="1">
              <a:spcBef>
                <a:spcPts val="0"/>
              </a:spcBef>
              <a:spcAft>
                <a:spcPts val="1200"/>
              </a:spcAft>
              <a:buFont typeface="Wingdings" panose="05000000000000000000" pitchFamily="2" charset="2"/>
              <a:buChar char="§"/>
            </a:pPr>
            <a:r>
              <a:rPr lang="en-US" sz="4000" dirty="0"/>
              <a:t>House Demolition, Start of Sanitary Sewer Work</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Mid-Late May 2020</a:t>
            </a:r>
          </a:p>
          <a:p>
            <a:pPr lvl="1">
              <a:spcBef>
                <a:spcPts val="0"/>
              </a:spcBef>
              <a:spcAft>
                <a:spcPts val="1200"/>
              </a:spcAft>
              <a:buFont typeface="Wingdings" panose="05000000000000000000" pitchFamily="2" charset="2"/>
              <a:buChar char="§"/>
            </a:pPr>
            <a:r>
              <a:rPr lang="en-US" sz="4000" dirty="0"/>
              <a:t>Start of Watermain Installation, Joint Utility Trench, and Prepare for Preload</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Early June 2020</a:t>
            </a:r>
          </a:p>
          <a:p>
            <a:pPr lvl="1">
              <a:spcBef>
                <a:spcPts val="0"/>
              </a:spcBef>
              <a:spcAft>
                <a:spcPts val="1200"/>
              </a:spcAft>
              <a:buFont typeface="Wingdings" panose="05000000000000000000" pitchFamily="2" charset="2"/>
              <a:buChar char="§"/>
            </a:pPr>
            <a:r>
              <a:rPr lang="en-US" sz="4000" dirty="0"/>
              <a:t>Prepare for Preload, and Start Wall Construction (West)</a:t>
            </a:r>
          </a:p>
          <a:p>
            <a:pPr marL="0" indent="0">
              <a:lnSpc>
                <a:spcPct val="100000"/>
              </a:lnSpc>
              <a:spcBef>
                <a:spcPct val="0"/>
              </a:spcBef>
              <a:buNone/>
            </a:pPr>
            <a:r>
              <a:rPr lang="en-US" sz="5900" b="1" cap="all" dirty="0">
                <a:effectLst>
                  <a:outerShdw blurRad="38100" dist="38100" dir="2700000" algn="tl">
                    <a:srgbClr val="000000">
                      <a:alpha val="43137"/>
                    </a:srgbClr>
                  </a:outerShdw>
                </a:effectLst>
                <a:latin typeface="+mj-lt"/>
                <a:ea typeface="+mj-ea"/>
                <a:cs typeface="+mj-cs"/>
              </a:rPr>
              <a:t>Late June 2020</a:t>
            </a:r>
            <a:endParaRPr lang="en-US" sz="5900" b="1" cap="all" dirty="0">
              <a:effectLst>
                <a:outerShdw blurRad="38100" dist="38100" dir="2700000" algn="tl">
                  <a:srgbClr val="000000">
                    <a:alpha val="43137"/>
                  </a:srgbClr>
                </a:outerShdw>
              </a:effectLst>
            </a:endParaRPr>
          </a:p>
          <a:p>
            <a:pPr lvl="1">
              <a:spcBef>
                <a:spcPts val="0"/>
              </a:spcBef>
              <a:spcAft>
                <a:spcPts val="1200"/>
              </a:spcAft>
              <a:buFont typeface="Wingdings" panose="05000000000000000000" pitchFamily="2" charset="2"/>
              <a:buChar char="§"/>
            </a:pPr>
            <a:r>
              <a:rPr lang="en-US" sz="4000" dirty="0"/>
              <a:t>Start Wall Construction (East).</a:t>
            </a:r>
          </a:p>
          <a:p>
            <a:pPr marL="0" indent="0">
              <a:lnSpc>
                <a:spcPct val="100000"/>
              </a:lnSpc>
              <a:spcBef>
                <a:spcPct val="0"/>
              </a:spcBef>
              <a:buFont typeface="Arial" panose="020B0604020202020204" pitchFamily="34" charset="0"/>
              <a:buNone/>
            </a:pPr>
            <a:r>
              <a:rPr lang="en-US" sz="5900" b="1" cap="all" dirty="0">
                <a:effectLst>
                  <a:outerShdw blurRad="38100" dist="38100" dir="2700000" algn="tl">
                    <a:srgbClr val="000000">
                      <a:alpha val="43137"/>
                    </a:srgbClr>
                  </a:outerShdw>
                </a:effectLst>
                <a:latin typeface="+mj-lt"/>
                <a:ea typeface="+mj-ea"/>
                <a:cs typeface="+mj-cs"/>
              </a:rPr>
              <a:t>July 2020</a:t>
            </a:r>
          </a:p>
          <a:p>
            <a:pPr lvl="1">
              <a:spcBef>
                <a:spcPts val="0"/>
              </a:spcBef>
              <a:spcAft>
                <a:spcPts val="1200"/>
              </a:spcAft>
              <a:buFont typeface="Wingdings" panose="05000000000000000000" pitchFamily="2" charset="2"/>
              <a:buChar char="§"/>
            </a:pPr>
            <a:r>
              <a:rPr lang="en-US" sz="4000" dirty="0"/>
              <a:t>Settlement Period Begins - This may take through December 2021</a:t>
            </a:r>
          </a:p>
        </p:txBody>
      </p:sp>
    </p:spTree>
    <p:extLst>
      <p:ext uri="{BB962C8B-B14F-4D97-AF65-F5344CB8AC3E}">
        <p14:creationId xmlns:p14="http://schemas.microsoft.com/office/powerpoint/2010/main" val="30414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B831A6-1DFF-465E-8F69-FA5E46F92A8A}"/>
              </a:ext>
            </a:extLst>
          </p:cNvPr>
          <p:cNvSpPr/>
          <p:nvPr/>
        </p:nvSpPr>
        <p:spPr>
          <a:xfrm rot="20129771">
            <a:off x="3572257" y="182938"/>
            <a:ext cx="1709550"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C00000">
                    <a:alpha val="50000"/>
                  </a:srgbClr>
                </a:solidFill>
                <a:effectLst>
                  <a:outerShdw blurRad="12700" dist="38100" dir="2700000" algn="tl" rotWithShape="0">
                    <a:schemeClr val="bg1">
                      <a:lumMod val="50000"/>
                    </a:schemeClr>
                  </a:outerShdw>
                </a:effectLst>
              </a:rPr>
              <a:t>DRAFT</a:t>
            </a:r>
          </a:p>
        </p:txBody>
      </p:sp>
      <p:sp>
        <p:nvSpPr>
          <p:cNvPr id="3" name="Title 1">
            <a:extLst>
              <a:ext uri="{FF2B5EF4-FFF2-40B4-BE49-F238E27FC236}">
                <a16:creationId xmlns:a16="http://schemas.microsoft.com/office/drawing/2014/main" id="{1F984BCD-7607-40AD-B57D-BFF2066C22AE}"/>
              </a:ext>
            </a:extLst>
          </p:cNvPr>
          <p:cNvSpPr txBox="1">
            <a:spLocks/>
          </p:cNvSpPr>
          <p:nvPr/>
        </p:nvSpPr>
        <p:spPr>
          <a:xfrm>
            <a:off x="150066" y="252669"/>
            <a:ext cx="1115785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cap="all" dirty="0">
                <a:effectLst>
                  <a:outerShdw blurRad="38100" dist="38100" dir="2700000" algn="tl">
                    <a:srgbClr val="000000">
                      <a:alpha val="43137"/>
                    </a:srgbClr>
                  </a:outerShdw>
                </a:effectLst>
              </a:rPr>
              <a:t>Thornton Overpass Schedule</a:t>
            </a:r>
          </a:p>
        </p:txBody>
      </p:sp>
      <p:pic>
        <p:nvPicPr>
          <p:cNvPr id="4" name="Picture 3">
            <a:extLst>
              <a:ext uri="{FF2B5EF4-FFF2-40B4-BE49-F238E27FC236}">
                <a16:creationId xmlns:a16="http://schemas.microsoft.com/office/drawing/2014/main" id="{EE4A72EA-12E4-4A8E-AD6F-7A1BB3CFBA93}"/>
              </a:ext>
            </a:extLst>
          </p:cNvPr>
          <p:cNvPicPr>
            <a:picLocks noChangeAspect="1"/>
          </p:cNvPicPr>
          <p:nvPr/>
        </p:nvPicPr>
        <p:blipFill>
          <a:blip r:embed="rId3"/>
          <a:stretch>
            <a:fillRect/>
          </a:stretch>
        </p:blipFill>
        <p:spPr>
          <a:xfrm>
            <a:off x="7261988" y="0"/>
            <a:ext cx="4779946"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6D9E649-E592-457B-B27D-9B7159DFA6EE}"/>
              </a:ext>
            </a:extLst>
          </p:cNvPr>
          <p:cNvPicPr>
            <a:picLocks noChangeAspect="1"/>
          </p:cNvPicPr>
          <p:nvPr/>
        </p:nvPicPr>
        <p:blipFill>
          <a:blip r:embed="rId4"/>
          <a:stretch>
            <a:fillRect/>
          </a:stretch>
        </p:blipFill>
        <p:spPr>
          <a:xfrm>
            <a:off x="7261988" y="5122018"/>
            <a:ext cx="2603973" cy="1735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3">
            <a:extLst>
              <a:ext uri="{FF2B5EF4-FFF2-40B4-BE49-F238E27FC236}">
                <a16:creationId xmlns:a16="http://schemas.microsoft.com/office/drawing/2014/main" id="{64F602FD-452B-4C37-AF43-B388128105DB}"/>
              </a:ext>
            </a:extLst>
          </p:cNvPr>
          <p:cNvSpPr txBox="1">
            <a:spLocks/>
          </p:cNvSpPr>
          <p:nvPr/>
        </p:nvSpPr>
        <p:spPr>
          <a:xfrm>
            <a:off x="287284" y="821093"/>
            <a:ext cx="6897288" cy="5784237"/>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en-US" sz="5800" b="1" cap="all" dirty="0">
                <a:solidFill>
                  <a:srgbClr val="C00000"/>
                </a:solidFill>
                <a:effectLst>
                  <a:outerShdw blurRad="38100" dist="38100" dir="2700000" algn="tl">
                    <a:srgbClr val="000000">
                      <a:alpha val="43137"/>
                    </a:srgbClr>
                  </a:outerShdw>
                </a:effectLst>
                <a:latin typeface="+mj-lt"/>
                <a:ea typeface="+mj-ea"/>
                <a:cs typeface="+mj-cs"/>
              </a:rPr>
              <a:t>Early April 2020</a:t>
            </a:r>
          </a:p>
          <a:p>
            <a:pPr lvl="1">
              <a:spcBef>
                <a:spcPts val="0"/>
              </a:spcBef>
              <a:spcAft>
                <a:spcPts val="1200"/>
              </a:spcAft>
              <a:buFont typeface="Wingdings" panose="05000000000000000000" pitchFamily="2" charset="2"/>
              <a:buChar char="§"/>
            </a:pPr>
            <a:r>
              <a:rPr lang="en-US" sz="4000" dirty="0">
                <a:solidFill>
                  <a:srgbClr val="C00000"/>
                </a:solidFill>
              </a:rPr>
              <a:t>Mobilization, Traffic Control, Erosion Control, Survey</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Late April 2020</a:t>
            </a:r>
          </a:p>
          <a:p>
            <a:pPr lvl="1">
              <a:spcBef>
                <a:spcPts val="0"/>
              </a:spcBef>
              <a:spcAft>
                <a:spcPts val="1200"/>
              </a:spcAft>
              <a:buFont typeface="Wingdings" panose="05000000000000000000" pitchFamily="2" charset="2"/>
              <a:buChar char="§"/>
            </a:pPr>
            <a:r>
              <a:rPr lang="en-US" sz="4000" dirty="0"/>
              <a:t>House Demolition, Start of Sanitary Sewer Work</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Mid-Late May 2020</a:t>
            </a:r>
          </a:p>
          <a:p>
            <a:pPr lvl="1">
              <a:spcBef>
                <a:spcPts val="0"/>
              </a:spcBef>
              <a:spcAft>
                <a:spcPts val="1200"/>
              </a:spcAft>
              <a:buFont typeface="Wingdings" panose="05000000000000000000" pitchFamily="2" charset="2"/>
              <a:buChar char="§"/>
            </a:pPr>
            <a:r>
              <a:rPr lang="en-US" sz="4000" dirty="0"/>
              <a:t>Start of Watermain Installation, Joint Utility Trench, and Prepare for Preload</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Early June 2020</a:t>
            </a:r>
          </a:p>
          <a:p>
            <a:pPr lvl="1">
              <a:spcBef>
                <a:spcPts val="0"/>
              </a:spcBef>
              <a:spcAft>
                <a:spcPts val="1200"/>
              </a:spcAft>
              <a:buFont typeface="Wingdings" panose="05000000000000000000" pitchFamily="2" charset="2"/>
              <a:buChar char="§"/>
            </a:pPr>
            <a:r>
              <a:rPr lang="en-US" sz="4000" dirty="0"/>
              <a:t>Prepare for Preload, and Start Wall Construction (West)</a:t>
            </a:r>
          </a:p>
          <a:p>
            <a:pPr marL="0" indent="0">
              <a:lnSpc>
                <a:spcPct val="100000"/>
              </a:lnSpc>
              <a:spcBef>
                <a:spcPct val="0"/>
              </a:spcBef>
              <a:buNone/>
            </a:pPr>
            <a:r>
              <a:rPr lang="en-US" sz="5900" b="1" cap="all" dirty="0">
                <a:effectLst>
                  <a:outerShdw blurRad="38100" dist="38100" dir="2700000" algn="tl">
                    <a:srgbClr val="000000">
                      <a:alpha val="43137"/>
                    </a:srgbClr>
                  </a:outerShdw>
                </a:effectLst>
                <a:latin typeface="+mj-lt"/>
                <a:ea typeface="+mj-ea"/>
                <a:cs typeface="+mj-cs"/>
              </a:rPr>
              <a:t>Late June 2020</a:t>
            </a:r>
            <a:endParaRPr lang="en-US" sz="5900" b="1" cap="all" dirty="0">
              <a:effectLst>
                <a:outerShdw blurRad="38100" dist="38100" dir="2700000" algn="tl">
                  <a:srgbClr val="000000">
                    <a:alpha val="43137"/>
                  </a:srgbClr>
                </a:outerShdw>
              </a:effectLst>
            </a:endParaRPr>
          </a:p>
          <a:p>
            <a:pPr lvl="1">
              <a:spcBef>
                <a:spcPts val="0"/>
              </a:spcBef>
              <a:spcAft>
                <a:spcPts val="1200"/>
              </a:spcAft>
              <a:buFont typeface="Wingdings" panose="05000000000000000000" pitchFamily="2" charset="2"/>
              <a:buChar char="§"/>
            </a:pPr>
            <a:r>
              <a:rPr lang="en-US" sz="4000" dirty="0"/>
              <a:t>Start Wall Construction (East).</a:t>
            </a:r>
          </a:p>
          <a:p>
            <a:pPr marL="0" indent="0">
              <a:lnSpc>
                <a:spcPct val="100000"/>
              </a:lnSpc>
              <a:spcBef>
                <a:spcPct val="0"/>
              </a:spcBef>
              <a:buFont typeface="Arial" panose="020B0604020202020204" pitchFamily="34" charset="0"/>
              <a:buNone/>
            </a:pPr>
            <a:r>
              <a:rPr lang="en-US" sz="5900" b="1" cap="all" dirty="0">
                <a:effectLst>
                  <a:outerShdw blurRad="38100" dist="38100" dir="2700000" algn="tl">
                    <a:srgbClr val="000000">
                      <a:alpha val="43137"/>
                    </a:srgbClr>
                  </a:outerShdw>
                </a:effectLst>
                <a:latin typeface="+mj-lt"/>
                <a:ea typeface="+mj-ea"/>
                <a:cs typeface="+mj-cs"/>
              </a:rPr>
              <a:t>July 2020</a:t>
            </a:r>
          </a:p>
          <a:p>
            <a:pPr lvl="1">
              <a:spcBef>
                <a:spcPts val="0"/>
              </a:spcBef>
              <a:spcAft>
                <a:spcPts val="1200"/>
              </a:spcAft>
              <a:buFont typeface="Wingdings" panose="05000000000000000000" pitchFamily="2" charset="2"/>
              <a:buChar char="§"/>
            </a:pPr>
            <a:r>
              <a:rPr lang="en-US" sz="4000" dirty="0"/>
              <a:t>Settlement Period Begins - This may take through December 2021</a:t>
            </a:r>
          </a:p>
        </p:txBody>
      </p:sp>
      <p:sp>
        <p:nvSpPr>
          <p:cNvPr id="15" name="Freeform: Shape 14">
            <a:extLst>
              <a:ext uri="{FF2B5EF4-FFF2-40B4-BE49-F238E27FC236}">
                <a16:creationId xmlns:a16="http://schemas.microsoft.com/office/drawing/2014/main" id="{005CF1F7-C513-4F69-8F2F-DCF6EF542B4D}"/>
              </a:ext>
            </a:extLst>
          </p:cNvPr>
          <p:cNvSpPr/>
          <p:nvPr/>
        </p:nvSpPr>
        <p:spPr>
          <a:xfrm>
            <a:off x="7623111" y="727788"/>
            <a:ext cx="3937518" cy="5877542"/>
          </a:xfrm>
          <a:custGeom>
            <a:avLst/>
            <a:gdLst>
              <a:gd name="connsiteX0" fmla="*/ 0 w 3774581"/>
              <a:gd name="connsiteY0" fmla="*/ 0 h 5859624"/>
              <a:gd name="connsiteX1" fmla="*/ 1642188 w 3774581"/>
              <a:gd name="connsiteY1" fmla="*/ 46653 h 5859624"/>
              <a:gd name="connsiteX2" fmla="*/ 2715209 w 3774581"/>
              <a:gd name="connsiteY2" fmla="*/ 46653 h 5859624"/>
              <a:gd name="connsiteX3" fmla="*/ 3219062 w 3774581"/>
              <a:gd name="connsiteY3" fmla="*/ 93306 h 5859624"/>
              <a:gd name="connsiteX4" fmla="*/ 3722915 w 3774581"/>
              <a:gd name="connsiteY4" fmla="*/ 550506 h 5859624"/>
              <a:gd name="connsiteX5" fmla="*/ 3760237 w 3774581"/>
              <a:gd name="connsiteY5" fmla="*/ 1912775 h 5859624"/>
              <a:gd name="connsiteX6" fmla="*/ 3741576 w 3774581"/>
              <a:gd name="connsiteY6" fmla="*/ 3209730 h 5859624"/>
              <a:gd name="connsiteX7" fmla="*/ 3592286 w 3774581"/>
              <a:gd name="connsiteY7" fmla="*/ 3918857 h 5859624"/>
              <a:gd name="connsiteX8" fmla="*/ 3060441 w 3774581"/>
              <a:gd name="connsiteY8" fmla="*/ 5113175 h 5859624"/>
              <a:gd name="connsiteX9" fmla="*/ 3013788 w 3774581"/>
              <a:gd name="connsiteY9" fmla="*/ 5579706 h 5859624"/>
              <a:gd name="connsiteX10" fmla="*/ 3303037 w 3774581"/>
              <a:gd name="connsiteY10" fmla="*/ 5859624 h 585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4581" h="5859624">
                <a:moveTo>
                  <a:pt x="0" y="0"/>
                </a:moveTo>
                <a:lnTo>
                  <a:pt x="1642188" y="46653"/>
                </a:lnTo>
                <a:cubicBezTo>
                  <a:pt x="2094723" y="54428"/>
                  <a:pt x="2452397" y="38877"/>
                  <a:pt x="2715209" y="46653"/>
                </a:cubicBezTo>
                <a:cubicBezTo>
                  <a:pt x="2978021" y="54429"/>
                  <a:pt x="3051111" y="9331"/>
                  <a:pt x="3219062" y="93306"/>
                </a:cubicBezTo>
                <a:cubicBezTo>
                  <a:pt x="3387013" y="177281"/>
                  <a:pt x="3632719" y="247261"/>
                  <a:pt x="3722915" y="550506"/>
                </a:cubicBezTo>
                <a:cubicBezTo>
                  <a:pt x="3813111" y="853751"/>
                  <a:pt x="3757127" y="1469571"/>
                  <a:pt x="3760237" y="1912775"/>
                </a:cubicBezTo>
                <a:cubicBezTo>
                  <a:pt x="3763347" y="2355979"/>
                  <a:pt x="3769568" y="2875383"/>
                  <a:pt x="3741576" y="3209730"/>
                </a:cubicBezTo>
                <a:cubicBezTo>
                  <a:pt x="3713584" y="3544077"/>
                  <a:pt x="3705808" y="3601616"/>
                  <a:pt x="3592286" y="3918857"/>
                </a:cubicBezTo>
                <a:cubicBezTo>
                  <a:pt x="3478764" y="4236098"/>
                  <a:pt x="3156857" y="4836367"/>
                  <a:pt x="3060441" y="5113175"/>
                </a:cubicBezTo>
                <a:cubicBezTo>
                  <a:pt x="2964025" y="5389983"/>
                  <a:pt x="2973355" y="5455298"/>
                  <a:pt x="3013788" y="5579706"/>
                </a:cubicBezTo>
                <a:cubicBezTo>
                  <a:pt x="3054221" y="5704114"/>
                  <a:pt x="3178629" y="5781869"/>
                  <a:pt x="3303037" y="5859624"/>
                </a:cubicBezTo>
              </a:path>
            </a:pathLst>
          </a:custGeom>
          <a:noFill/>
          <a:ln w="203200">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879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2ECBE0-76C6-485C-85B7-D5F9725061E9}"/>
              </a:ext>
            </a:extLst>
          </p:cNvPr>
          <p:cNvSpPr/>
          <p:nvPr/>
        </p:nvSpPr>
        <p:spPr>
          <a:xfrm rot="20129771">
            <a:off x="3572257" y="182938"/>
            <a:ext cx="1709550"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C00000">
                    <a:alpha val="50000"/>
                  </a:srgbClr>
                </a:solidFill>
                <a:effectLst>
                  <a:outerShdw blurRad="12700" dist="38100" dir="2700000" algn="tl" rotWithShape="0">
                    <a:schemeClr val="bg1">
                      <a:lumMod val="50000"/>
                    </a:schemeClr>
                  </a:outerShdw>
                </a:effectLst>
              </a:rPr>
              <a:t>DRAFT</a:t>
            </a:r>
          </a:p>
        </p:txBody>
      </p:sp>
      <p:sp>
        <p:nvSpPr>
          <p:cNvPr id="3" name="Title 1">
            <a:extLst>
              <a:ext uri="{FF2B5EF4-FFF2-40B4-BE49-F238E27FC236}">
                <a16:creationId xmlns:a16="http://schemas.microsoft.com/office/drawing/2014/main" id="{1F984BCD-7607-40AD-B57D-BFF2066C22AE}"/>
              </a:ext>
            </a:extLst>
          </p:cNvPr>
          <p:cNvSpPr txBox="1">
            <a:spLocks/>
          </p:cNvSpPr>
          <p:nvPr/>
        </p:nvSpPr>
        <p:spPr>
          <a:xfrm>
            <a:off x="150066" y="252669"/>
            <a:ext cx="1115785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cap="all" dirty="0">
                <a:effectLst>
                  <a:outerShdw blurRad="38100" dist="38100" dir="2700000" algn="tl">
                    <a:srgbClr val="000000">
                      <a:alpha val="43137"/>
                    </a:srgbClr>
                  </a:outerShdw>
                </a:effectLst>
              </a:rPr>
              <a:t>Thornton Overpass Schedule</a:t>
            </a:r>
          </a:p>
        </p:txBody>
      </p:sp>
      <p:pic>
        <p:nvPicPr>
          <p:cNvPr id="4" name="Picture 3">
            <a:extLst>
              <a:ext uri="{FF2B5EF4-FFF2-40B4-BE49-F238E27FC236}">
                <a16:creationId xmlns:a16="http://schemas.microsoft.com/office/drawing/2014/main" id="{EE4A72EA-12E4-4A8E-AD6F-7A1BB3CFBA93}"/>
              </a:ext>
            </a:extLst>
          </p:cNvPr>
          <p:cNvPicPr>
            <a:picLocks noChangeAspect="1"/>
          </p:cNvPicPr>
          <p:nvPr/>
        </p:nvPicPr>
        <p:blipFill>
          <a:blip r:embed="rId3"/>
          <a:stretch>
            <a:fillRect/>
          </a:stretch>
        </p:blipFill>
        <p:spPr>
          <a:xfrm>
            <a:off x="7261988" y="0"/>
            <a:ext cx="4779946"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6D9E649-E592-457B-B27D-9B7159DFA6EE}"/>
              </a:ext>
            </a:extLst>
          </p:cNvPr>
          <p:cNvPicPr>
            <a:picLocks noChangeAspect="1"/>
          </p:cNvPicPr>
          <p:nvPr/>
        </p:nvPicPr>
        <p:blipFill>
          <a:blip r:embed="rId4"/>
          <a:stretch>
            <a:fillRect/>
          </a:stretch>
        </p:blipFill>
        <p:spPr>
          <a:xfrm>
            <a:off x="7261988" y="5122018"/>
            <a:ext cx="2603973" cy="1735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3">
            <a:extLst>
              <a:ext uri="{FF2B5EF4-FFF2-40B4-BE49-F238E27FC236}">
                <a16:creationId xmlns:a16="http://schemas.microsoft.com/office/drawing/2014/main" id="{64F602FD-452B-4C37-AF43-B388128105DB}"/>
              </a:ext>
            </a:extLst>
          </p:cNvPr>
          <p:cNvSpPr txBox="1">
            <a:spLocks/>
          </p:cNvSpPr>
          <p:nvPr/>
        </p:nvSpPr>
        <p:spPr>
          <a:xfrm>
            <a:off x="287284" y="821093"/>
            <a:ext cx="6897288" cy="5784237"/>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Early April 2020</a:t>
            </a:r>
          </a:p>
          <a:p>
            <a:pPr lvl="1">
              <a:spcBef>
                <a:spcPts val="0"/>
              </a:spcBef>
              <a:spcAft>
                <a:spcPts val="1200"/>
              </a:spcAft>
              <a:buFont typeface="Wingdings" panose="05000000000000000000" pitchFamily="2" charset="2"/>
              <a:buChar char="§"/>
            </a:pPr>
            <a:r>
              <a:rPr lang="en-US" sz="4000" dirty="0"/>
              <a:t>Mobilization, Traffic Control, Erosion Control, Survey</a:t>
            </a:r>
          </a:p>
          <a:p>
            <a:pPr marL="0" indent="0">
              <a:lnSpc>
                <a:spcPct val="100000"/>
              </a:lnSpc>
              <a:spcBef>
                <a:spcPct val="0"/>
              </a:spcBef>
              <a:buFont typeface="Arial" panose="020B0604020202020204" pitchFamily="34" charset="0"/>
              <a:buNone/>
            </a:pPr>
            <a:r>
              <a:rPr lang="en-US" sz="5800" b="1" cap="all" dirty="0">
                <a:solidFill>
                  <a:srgbClr val="C00000"/>
                </a:solidFill>
                <a:effectLst>
                  <a:outerShdw blurRad="38100" dist="38100" dir="2700000" algn="tl">
                    <a:srgbClr val="000000">
                      <a:alpha val="43137"/>
                    </a:srgbClr>
                  </a:outerShdw>
                </a:effectLst>
                <a:latin typeface="+mj-lt"/>
                <a:ea typeface="+mj-ea"/>
                <a:cs typeface="+mj-cs"/>
              </a:rPr>
              <a:t>Late April 2020</a:t>
            </a:r>
          </a:p>
          <a:p>
            <a:pPr lvl="1">
              <a:spcBef>
                <a:spcPts val="0"/>
              </a:spcBef>
              <a:spcAft>
                <a:spcPts val="1200"/>
              </a:spcAft>
              <a:buFont typeface="Wingdings" panose="05000000000000000000" pitchFamily="2" charset="2"/>
              <a:buChar char="§"/>
            </a:pPr>
            <a:r>
              <a:rPr lang="en-US" sz="4000" dirty="0">
                <a:solidFill>
                  <a:srgbClr val="7030A0"/>
                </a:solidFill>
              </a:rPr>
              <a:t>House Demolition, </a:t>
            </a:r>
            <a:r>
              <a:rPr lang="en-US" sz="4000" dirty="0">
                <a:solidFill>
                  <a:srgbClr val="C00000"/>
                </a:solidFill>
              </a:rPr>
              <a:t>Start of Sanitary Sewer Work</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Mid-Late May 2020</a:t>
            </a:r>
          </a:p>
          <a:p>
            <a:pPr lvl="1">
              <a:spcBef>
                <a:spcPts val="0"/>
              </a:spcBef>
              <a:spcAft>
                <a:spcPts val="1200"/>
              </a:spcAft>
              <a:buFont typeface="Wingdings" panose="05000000000000000000" pitchFamily="2" charset="2"/>
              <a:buChar char="§"/>
            </a:pPr>
            <a:r>
              <a:rPr lang="en-US" sz="4000" dirty="0"/>
              <a:t>Start of Watermain Installation, Joint Utility Trench, and Prepare for Preload</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Early June 2020</a:t>
            </a:r>
          </a:p>
          <a:p>
            <a:pPr lvl="1">
              <a:spcBef>
                <a:spcPts val="0"/>
              </a:spcBef>
              <a:spcAft>
                <a:spcPts val="1200"/>
              </a:spcAft>
              <a:buFont typeface="Wingdings" panose="05000000000000000000" pitchFamily="2" charset="2"/>
              <a:buChar char="§"/>
            </a:pPr>
            <a:r>
              <a:rPr lang="en-US" sz="4000" dirty="0"/>
              <a:t>Prepare for Preload, and Start Wall Construction (West)</a:t>
            </a:r>
          </a:p>
          <a:p>
            <a:pPr marL="0" indent="0">
              <a:lnSpc>
                <a:spcPct val="100000"/>
              </a:lnSpc>
              <a:spcBef>
                <a:spcPct val="0"/>
              </a:spcBef>
              <a:buNone/>
            </a:pPr>
            <a:r>
              <a:rPr lang="en-US" sz="5900" b="1" cap="all" dirty="0">
                <a:effectLst>
                  <a:outerShdw blurRad="38100" dist="38100" dir="2700000" algn="tl">
                    <a:srgbClr val="000000">
                      <a:alpha val="43137"/>
                    </a:srgbClr>
                  </a:outerShdw>
                </a:effectLst>
                <a:latin typeface="+mj-lt"/>
                <a:ea typeface="+mj-ea"/>
                <a:cs typeface="+mj-cs"/>
              </a:rPr>
              <a:t>Late June 2020</a:t>
            </a:r>
            <a:endParaRPr lang="en-US" sz="5900" b="1" cap="all" dirty="0">
              <a:effectLst>
                <a:outerShdw blurRad="38100" dist="38100" dir="2700000" algn="tl">
                  <a:srgbClr val="000000">
                    <a:alpha val="43137"/>
                  </a:srgbClr>
                </a:outerShdw>
              </a:effectLst>
            </a:endParaRPr>
          </a:p>
          <a:p>
            <a:pPr lvl="1">
              <a:spcBef>
                <a:spcPts val="0"/>
              </a:spcBef>
              <a:spcAft>
                <a:spcPts val="1200"/>
              </a:spcAft>
              <a:buFont typeface="Wingdings" panose="05000000000000000000" pitchFamily="2" charset="2"/>
              <a:buChar char="§"/>
            </a:pPr>
            <a:r>
              <a:rPr lang="en-US" sz="4000" dirty="0"/>
              <a:t>Start Wall Construction (East).</a:t>
            </a:r>
          </a:p>
          <a:p>
            <a:pPr marL="0" indent="0">
              <a:lnSpc>
                <a:spcPct val="100000"/>
              </a:lnSpc>
              <a:spcBef>
                <a:spcPct val="0"/>
              </a:spcBef>
              <a:buFont typeface="Arial" panose="020B0604020202020204" pitchFamily="34" charset="0"/>
              <a:buNone/>
            </a:pPr>
            <a:r>
              <a:rPr lang="en-US" sz="5900" b="1" cap="all" dirty="0">
                <a:effectLst>
                  <a:outerShdw blurRad="38100" dist="38100" dir="2700000" algn="tl">
                    <a:srgbClr val="000000">
                      <a:alpha val="43137"/>
                    </a:srgbClr>
                  </a:outerShdw>
                </a:effectLst>
                <a:latin typeface="+mj-lt"/>
                <a:ea typeface="+mj-ea"/>
                <a:cs typeface="+mj-cs"/>
              </a:rPr>
              <a:t>July 2020</a:t>
            </a:r>
          </a:p>
          <a:p>
            <a:pPr lvl="1">
              <a:spcBef>
                <a:spcPts val="0"/>
              </a:spcBef>
              <a:spcAft>
                <a:spcPts val="1200"/>
              </a:spcAft>
              <a:buFont typeface="Wingdings" panose="05000000000000000000" pitchFamily="2" charset="2"/>
              <a:buChar char="§"/>
            </a:pPr>
            <a:r>
              <a:rPr lang="en-US" sz="4000" dirty="0"/>
              <a:t>Settlement Period Begins - This may take through December 2021</a:t>
            </a:r>
          </a:p>
        </p:txBody>
      </p:sp>
      <p:sp>
        <p:nvSpPr>
          <p:cNvPr id="9" name="Freeform: Shape 8">
            <a:extLst>
              <a:ext uri="{FF2B5EF4-FFF2-40B4-BE49-F238E27FC236}">
                <a16:creationId xmlns:a16="http://schemas.microsoft.com/office/drawing/2014/main" id="{2DFDA74A-E5F0-4D04-8A78-B097D4A8C1F2}"/>
              </a:ext>
            </a:extLst>
          </p:cNvPr>
          <p:cNvSpPr/>
          <p:nvPr/>
        </p:nvSpPr>
        <p:spPr>
          <a:xfrm>
            <a:off x="10926147" y="811763"/>
            <a:ext cx="746449" cy="1679510"/>
          </a:xfrm>
          <a:custGeom>
            <a:avLst/>
            <a:gdLst>
              <a:gd name="connsiteX0" fmla="*/ 0 w 746449"/>
              <a:gd name="connsiteY0" fmla="*/ 0 h 1679510"/>
              <a:gd name="connsiteX1" fmla="*/ 578498 w 746449"/>
              <a:gd name="connsiteY1" fmla="*/ 46653 h 1679510"/>
              <a:gd name="connsiteX2" fmla="*/ 653143 w 746449"/>
              <a:gd name="connsiteY2" fmla="*/ 261257 h 1679510"/>
              <a:gd name="connsiteX3" fmla="*/ 746449 w 746449"/>
              <a:gd name="connsiteY3" fmla="*/ 1679510 h 1679510"/>
              <a:gd name="connsiteX4" fmla="*/ 578498 w 746449"/>
              <a:gd name="connsiteY4" fmla="*/ 1651519 h 1679510"/>
              <a:gd name="connsiteX5" fmla="*/ 559837 w 746449"/>
              <a:gd name="connsiteY5" fmla="*/ 755780 h 1679510"/>
              <a:gd name="connsiteX6" fmla="*/ 279918 w 746449"/>
              <a:gd name="connsiteY6" fmla="*/ 326572 h 1679510"/>
              <a:gd name="connsiteX7" fmla="*/ 74645 w 746449"/>
              <a:gd name="connsiteY7" fmla="*/ 261257 h 16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449" h="1679510">
                <a:moveTo>
                  <a:pt x="0" y="0"/>
                </a:moveTo>
                <a:lnTo>
                  <a:pt x="578498" y="46653"/>
                </a:lnTo>
                <a:lnTo>
                  <a:pt x="653143" y="261257"/>
                </a:lnTo>
                <a:lnTo>
                  <a:pt x="746449" y="1679510"/>
                </a:lnTo>
                <a:lnTo>
                  <a:pt x="578498" y="1651519"/>
                </a:lnTo>
                <a:lnTo>
                  <a:pt x="559837" y="755780"/>
                </a:lnTo>
                <a:lnTo>
                  <a:pt x="279918" y="326572"/>
                </a:lnTo>
                <a:lnTo>
                  <a:pt x="74645" y="261257"/>
                </a:lnTo>
              </a:path>
            </a:pathLst>
          </a:cu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4500053-80A7-45FE-B79B-0DAEB0E4F4CD}"/>
              </a:ext>
            </a:extLst>
          </p:cNvPr>
          <p:cNvSpPr/>
          <p:nvPr/>
        </p:nvSpPr>
        <p:spPr>
          <a:xfrm>
            <a:off x="9899769" y="251927"/>
            <a:ext cx="802443" cy="615820"/>
          </a:xfrm>
          <a:custGeom>
            <a:avLst/>
            <a:gdLst>
              <a:gd name="connsiteX0" fmla="*/ 28002 w 867758"/>
              <a:gd name="connsiteY0" fmla="*/ 0 h 615820"/>
              <a:gd name="connsiteX1" fmla="*/ 28002 w 867758"/>
              <a:gd name="connsiteY1" fmla="*/ 0 h 615820"/>
              <a:gd name="connsiteX2" fmla="*/ 18672 w 867758"/>
              <a:gd name="connsiteY2" fmla="*/ 214604 h 615820"/>
              <a:gd name="connsiteX3" fmla="*/ 9341 w 867758"/>
              <a:gd name="connsiteY3" fmla="*/ 261257 h 615820"/>
              <a:gd name="connsiteX4" fmla="*/ 11 w 867758"/>
              <a:gd name="connsiteY4" fmla="*/ 559836 h 615820"/>
              <a:gd name="connsiteX5" fmla="*/ 28002 w 867758"/>
              <a:gd name="connsiteY5" fmla="*/ 587828 h 615820"/>
              <a:gd name="connsiteX6" fmla="*/ 858427 w 867758"/>
              <a:gd name="connsiteY6" fmla="*/ 615820 h 615820"/>
              <a:gd name="connsiteX7" fmla="*/ 867758 w 867758"/>
              <a:gd name="connsiteY7" fmla="*/ 485191 h 615820"/>
              <a:gd name="connsiteX8" fmla="*/ 121309 w 867758"/>
              <a:gd name="connsiteY8" fmla="*/ 457200 h 615820"/>
              <a:gd name="connsiteX9" fmla="*/ 121309 w 867758"/>
              <a:gd name="connsiteY9" fmla="*/ 74644 h 6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758" h="615820">
                <a:moveTo>
                  <a:pt x="28002" y="0"/>
                </a:moveTo>
                <a:lnTo>
                  <a:pt x="28002" y="0"/>
                </a:lnTo>
                <a:cubicBezTo>
                  <a:pt x="24892" y="71535"/>
                  <a:pt x="23773" y="143184"/>
                  <a:pt x="18672" y="214604"/>
                </a:cubicBezTo>
                <a:cubicBezTo>
                  <a:pt x="17542" y="230423"/>
                  <a:pt x="10362" y="245431"/>
                  <a:pt x="9341" y="261257"/>
                </a:cubicBezTo>
                <a:cubicBezTo>
                  <a:pt x="-706" y="416990"/>
                  <a:pt x="11" y="447258"/>
                  <a:pt x="11" y="559836"/>
                </a:cubicBezTo>
                <a:lnTo>
                  <a:pt x="28002" y="587828"/>
                </a:lnTo>
                <a:lnTo>
                  <a:pt x="858427" y="615820"/>
                </a:lnTo>
                <a:lnTo>
                  <a:pt x="867758" y="485191"/>
                </a:lnTo>
                <a:lnTo>
                  <a:pt x="121309" y="457200"/>
                </a:lnTo>
                <a:lnTo>
                  <a:pt x="121309" y="74644"/>
                </a:lnTo>
              </a:path>
            </a:pathLst>
          </a:cu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Star: 5 Points 10">
            <a:extLst>
              <a:ext uri="{FF2B5EF4-FFF2-40B4-BE49-F238E27FC236}">
                <a16:creationId xmlns:a16="http://schemas.microsoft.com/office/drawing/2014/main" id="{66362ED3-FF9B-42F1-947D-A0A598605714}"/>
              </a:ext>
            </a:extLst>
          </p:cNvPr>
          <p:cNvSpPr/>
          <p:nvPr/>
        </p:nvSpPr>
        <p:spPr>
          <a:xfrm>
            <a:off x="11187404" y="867747"/>
            <a:ext cx="344455" cy="326571"/>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899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0580C3-5AD5-4DBE-99BA-3E60E736F7E7}"/>
              </a:ext>
            </a:extLst>
          </p:cNvPr>
          <p:cNvSpPr/>
          <p:nvPr/>
        </p:nvSpPr>
        <p:spPr>
          <a:xfrm rot="20129771">
            <a:off x="3572257" y="182938"/>
            <a:ext cx="1709550"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C00000">
                    <a:alpha val="50000"/>
                  </a:srgbClr>
                </a:solidFill>
                <a:effectLst>
                  <a:outerShdw blurRad="12700" dist="38100" dir="2700000" algn="tl" rotWithShape="0">
                    <a:schemeClr val="bg1">
                      <a:lumMod val="50000"/>
                    </a:schemeClr>
                  </a:outerShdw>
                </a:effectLst>
              </a:rPr>
              <a:t>DRAFT</a:t>
            </a:r>
          </a:p>
        </p:txBody>
      </p:sp>
      <p:sp>
        <p:nvSpPr>
          <p:cNvPr id="3" name="Title 1">
            <a:extLst>
              <a:ext uri="{FF2B5EF4-FFF2-40B4-BE49-F238E27FC236}">
                <a16:creationId xmlns:a16="http://schemas.microsoft.com/office/drawing/2014/main" id="{1F984BCD-7607-40AD-B57D-BFF2066C22AE}"/>
              </a:ext>
            </a:extLst>
          </p:cNvPr>
          <p:cNvSpPr txBox="1">
            <a:spLocks/>
          </p:cNvSpPr>
          <p:nvPr/>
        </p:nvSpPr>
        <p:spPr>
          <a:xfrm>
            <a:off x="150066" y="252669"/>
            <a:ext cx="1115785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cap="all" dirty="0">
                <a:effectLst>
                  <a:outerShdw blurRad="38100" dist="38100" dir="2700000" algn="tl">
                    <a:srgbClr val="000000">
                      <a:alpha val="43137"/>
                    </a:srgbClr>
                  </a:outerShdw>
                </a:effectLst>
              </a:rPr>
              <a:t>Thornton Overpass Schedule</a:t>
            </a:r>
          </a:p>
        </p:txBody>
      </p:sp>
      <p:pic>
        <p:nvPicPr>
          <p:cNvPr id="4" name="Picture 3">
            <a:extLst>
              <a:ext uri="{FF2B5EF4-FFF2-40B4-BE49-F238E27FC236}">
                <a16:creationId xmlns:a16="http://schemas.microsoft.com/office/drawing/2014/main" id="{EE4A72EA-12E4-4A8E-AD6F-7A1BB3CFBA93}"/>
              </a:ext>
            </a:extLst>
          </p:cNvPr>
          <p:cNvPicPr>
            <a:picLocks noChangeAspect="1"/>
          </p:cNvPicPr>
          <p:nvPr/>
        </p:nvPicPr>
        <p:blipFill>
          <a:blip r:embed="rId3"/>
          <a:stretch>
            <a:fillRect/>
          </a:stretch>
        </p:blipFill>
        <p:spPr>
          <a:xfrm>
            <a:off x="7261988" y="0"/>
            <a:ext cx="4779946"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6D9E649-E592-457B-B27D-9B7159DFA6EE}"/>
              </a:ext>
            </a:extLst>
          </p:cNvPr>
          <p:cNvPicPr>
            <a:picLocks noChangeAspect="1"/>
          </p:cNvPicPr>
          <p:nvPr/>
        </p:nvPicPr>
        <p:blipFill>
          <a:blip r:embed="rId4"/>
          <a:stretch>
            <a:fillRect/>
          </a:stretch>
        </p:blipFill>
        <p:spPr>
          <a:xfrm>
            <a:off x="7261988" y="5122018"/>
            <a:ext cx="2603973" cy="1735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3">
            <a:extLst>
              <a:ext uri="{FF2B5EF4-FFF2-40B4-BE49-F238E27FC236}">
                <a16:creationId xmlns:a16="http://schemas.microsoft.com/office/drawing/2014/main" id="{64F602FD-452B-4C37-AF43-B388128105DB}"/>
              </a:ext>
            </a:extLst>
          </p:cNvPr>
          <p:cNvSpPr txBox="1">
            <a:spLocks/>
          </p:cNvSpPr>
          <p:nvPr/>
        </p:nvSpPr>
        <p:spPr>
          <a:xfrm>
            <a:off x="287284" y="821093"/>
            <a:ext cx="6897288" cy="5784237"/>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Early April 2020</a:t>
            </a:r>
          </a:p>
          <a:p>
            <a:pPr lvl="1">
              <a:spcBef>
                <a:spcPts val="0"/>
              </a:spcBef>
              <a:spcAft>
                <a:spcPts val="1200"/>
              </a:spcAft>
              <a:buFont typeface="Wingdings" panose="05000000000000000000" pitchFamily="2" charset="2"/>
              <a:buChar char="§"/>
            </a:pPr>
            <a:r>
              <a:rPr lang="en-US" sz="4000" dirty="0"/>
              <a:t>Mobilization, Traffic Control, Erosion Control, Survey</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Late April 2020</a:t>
            </a:r>
          </a:p>
          <a:p>
            <a:pPr lvl="1">
              <a:spcBef>
                <a:spcPts val="0"/>
              </a:spcBef>
              <a:spcAft>
                <a:spcPts val="1200"/>
              </a:spcAft>
              <a:buFont typeface="Wingdings" panose="05000000000000000000" pitchFamily="2" charset="2"/>
              <a:buChar char="§"/>
            </a:pPr>
            <a:r>
              <a:rPr lang="en-US" sz="4000" dirty="0"/>
              <a:t>House Demolition, Start of Sanitary Sewer Work</a:t>
            </a:r>
          </a:p>
          <a:p>
            <a:pPr marL="0" indent="0">
              <a:lnSpc>
                <a:spcPct val="100000"/>
              </a:lnSpc>
              <a:spcBef>
                <a:spcPct val="0"/>
              </a:spcBef>
              <a:buFont typeface="Arial" panose="020B0604020202020204" pitchFamily="34" charset="0"/>
              <a:buNone/>
            </a:pPr>
            <a:r>
              <a:rPr lang="en-US" sz="5800" b="1" cap="all" dirty="0">
                <a:solidFill>
                  <a:srgbClr val="C00000"/>
                </a:solidFill>
                <a:effectLst>
                  <a:outerShdw blurRad="38100" dist="38100" dir="2700000" algn="tl">
                    <a:srgbClr val="000000">
                      <a:alpha val="43137"/>
                    </a:srgbClr>
                  </a:outerShdw>
                </a:effectLst>
                <a:latin typeface="+mj-lt"/>
                <a:ea typeface="+mj-ea"/>
                <a:cs typeface="+mj-cs"/>
              </a:rPr>
              <a:t>Mid-Late May 2020</a:t>
            </a:r>
          </a:p>
          <a:p>
            <a:pPr lvl="1">
              <a:spcBef>
                <a:spcPts val="0"/>
              </a:spcBef>
              <a:spcAft>
                <a:spcPts val="1200"/>
              </a:spcAft>
              <a:buFont typeface="Wingdings" panose="05000000000000000000" pitchFamily="2" charset="2"/>
              <a:buChar char="§"/>
            </a:pPr>
            <a:r>
              <a:rPr lang="en-US" sz="4000" dirty="0">
                <a:solidFill>
                  <a:srgbClr val="C00000"/>
                </a:solidFill>
              </a:rPr>
              <a:t>Start of Watermain Installation, Joint Utility Trench, </a:t>
            </a:r>
            <a:r>
              <a:rPr lang="en-US" sz="4000" dirty="0">
                <a:solidFill>
                  <a:srgbClr val="0000FF"/>
                </a:solidFill>
              </a:rPr>
              <a:t>and Prepare for Preload</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Early June 2020</a:t>
            </a:r>
          </a:p>
          <a:p>
            <a:pPr lvl="1">
              <a:spcBef>
                <a:spcPts val="0"/>
              </a:spcBef>
              <a:spcAft>
                <a:spcPts val="1200"/>
              </a:spcAft>
              <a:buFont typeface="Wingdings" panose="05000000000000000000" pitchFamily="2" charset="2"/>
              <a:buChar char="§"/>
            </a:pPr>
            <a:r>
              <a:rPr lang="en-US" sz="4000" dirty="0"/>
              <a:t>Prepare for Preload, and Start Wall Construction (West)</a:t>
            </a:r>
          </a:p>
          <a:p>
            <a:pPr marL="0" indent="0">
              <a:lnSpc>
                <a:spcPct val="100000"/>
              </a:lnSpc>
              <a:spcBef>
                <a:spcPct val="0"/>
              </a:spcBef>
              <a:buNone/>
            </a:pPr>
            <a:r>
              <a:rPr lang="en-US" sz="5900" b="1" cap="all" dirty="0">
                <a:effectLst>
                  <a:outerShdw blurRad="38100" dist="38100" dir="2700000" algn="tl">
                    <a:srgbClr val="000000">
                      <a:alpha val="43137"/>
                    </a:srgbClr>
                  </a:outerShdw>
                </a:effectLst>
                <a:latin typeface="+mj-lt"/>
                <a:ea typeface="+mj-ea"/>
                <a:cs typeface="+mj-cs"/>
              </a:rPr>
              <a:t>Late June 2020</a:t>
            </a:r>
            <a:endParaRPr lang="en-US" sz="5900" b="1" cap="all" dirty="0">
              <a:effectLst>
                <a:outerShdw blurRad="38100" dist="38100" dir="2700000" algn="tl">
                  <a:srgbClr val="000000">
                    <a:alpha val="43137"/>
                  </a:srgbClr>
                </a:outerShdw>
              </a:effectLst>
            </a:endParaRPr>
          </a:p>
          <a:p>
            <a:pPr lvl="1">
              <a:spcBef>
                <a:spcPts val="0"/>
              </a:spcBef>
              <a:spcAft>
                <a:spcPts val="1200"/>
              </a:spcAft>
              <a:buFont typeface="Wingdings" panose="05000000000000000000" pitchFamily="2" charset="2"/>
              <a:buChar char="§"/>
            </a:pPr>
            <a:r>
              <a:rPr lang="en-US" sz="4000" dirty="0"/>
              <a:t>Start Wall Construction (East).</a:t>
            </a:r>
          </a:p>
          <a:p>
            <a:pPr marL="0" indent="0">
              <a:lnSpc>
                <a:spcPct val="100000"/>
              </a:lnSpc>
              <a:spcBef>
                <a:spcPct val="0"/>
              </a:spcBef>
              <a:buFont typeface="Arial" panose="020B0604020202020204" pitchFamily="34" charset="0"/>
              <a:buNone/>
            </a:pPr>
            <a:r>
              <a:rPr lang="en-US" sz="5900" b="1" cap="all" dirty="0">
                <a:effectLst>
                  <a:outerShdw blurRad="38100" dist="38100" dir="2700000" algn="tl">
                    <a:srgbClr val="000000">
                      <a:alpha val="43137"/>
                    </a:srgbClr>
                  </a:outerShdw>
                </a:effectLst>
                <a:latin typeface="+mj-lt"/>
                <a:ea typeface="+mj-ea"/>
                <a:cs typeface="+mj-cs"/>
              </a:rPr>
              <a:t>July 2020</a:t>
            </a:r>
          </a:p>
          <a:p>
            <a:pPr lvl="1">
              <a:spcBef>
                <a:spcPts val="0"/>
              </a:spcBef>
              <a:spcAft>
                <a:spcPts val="1200"/>
              </a:spcAft>
              <a:buFont typeface="Wingdings" panose="05000000000000000000" pitchFamily="2" charset="2"/>
              <a:buChar char="§"/>
            </a:pPr>
            <a:r>
              <a:rPr lang="en-US" sz="4000" dirty="0"/>
              <a:t>Settlement Period Begins - This may take through December 2021</a:t>
            </a:r>
          </a:p>
        </p:txBody>
      </p:sp>
      <p:sp>
        <p:nvSpPr>
          <p:cNvPr id="8" name="Freeform: Shape 7">
            <a:extLst>
              <a:ext uri="{FF2B5EF4-FFF2-40B4-BE49-F238E27FC236}">
                <a16:creationId xmlns:a16="http://schemas.microsoft.com/office/drawing/2014/main" id="{6BE74D9F-6C31-4F6F-AB22-8F4E8750C936}"/>
              </a:ext>
            </a:extLst>
          </p:cNvPr>
          <p:cNvSpPr/>
          <p:nvPr/>
        </p:nvSpPr>
        <p:spPr>
          <a:xfrm>
            <a:off x="10524931" y="769575"/>
            <a:ext cx="955886" cy="5808507"/>
          </a:xfrm>
          <a:custGeom>
            <a:avLst/>
            <a:gdLst>
              <a:gd name="connsiteX0" fmla="*/ 0 w 955886"/>
              <a:gd name="connsiteY0" fmla="*/ 14196 h 5808507"/>
              <a:gd name="connsiteX1" fmla="*/ 447869 w 955886"/>
              <a:gd name="connsiteY1" fmla="*/ 42188 h 5808507"/>
              <a:gd name="connsiteX2" fmla="*/ 513183 w 955886"/>
              <a:gd name="connsiteY2" fmla="*/ 368760 h 5808507"/>
              <a:gd name="connsiteX3" fmla="*/ 811763 w 955886"/>
              <a:gd name="connsiteY3" fmla="*/ 686001 h 5808507"/>
              <a:gd name="connsiteX4" fmla="*/ 942391 w 955886"/>
              <a:gd name="connsiteY4" fmla="*/ 984580 h 5808507"/>
              <a:gd name="connsiteX5" fmla="*/ 951722 w 955886"/>
              <a:gd name="connsiteY5" fmla="*/ 1469772 h 5808507"/>
              <a:gd name="connsiteX6" fmla="*/ 942391 w 955886"/>
              <a:gd name="connsiteY6" fmla="*/ 2048270 h 5808507"/>
              <a:gd name="connsiteX7" fmla="*/ 914400 w 955886"/>
              <a:gd name="connsiteY7" fmla="*/ 3270580 h 5808507"/>
              <a:gd name="connsiteX8" fmla="*/ 746449 w 955886"/>
              <a:gd name="connsiteY8" fmla="*/ 4017029 h 5808507"/>
              <a:gd name="connsiteX9" fmla="*/ 242596 w 955886"/>
              <a:gd name="connsiteY9" fmla="*/ 5099380 h 5808507"/>
              <a:gd name="connsiteX10" fmla="*/ 251926 w 955886"/>
              <a:gd name="connsiteY10" fmla="*/ 5556580 h 5808507"/>
              <a:gd name="connsiteX11" fmla="*/ 550506 w 955886"/>
              <a:gd name="connsiteY11" fmla="*/ 5808507 h 58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5886" h="5808507">
                <a:moveTo>
                  <a:pt x="0" y="14196"/>
                </a:moveTo>
                <a:cubicBezTo>
                  <a:pt x="181169" y="-1355"/>
                  <a:pt x="362339" y="-16906"/>
                  <a:pt x="447869" y="42188"/>
                </a:cubicBezTo>
                <a:cubicBezTo>
                  <a:pt x="533399" y="101282"/>
                  <a:pt x="452534" y="261458"/>
                  <a:pt x="513183" y="368760"/>
                </a:cubicBezTo>
                <a:cubicBezTo>
                  <a:pt x="573832" y="476062"/>
                  <a:pt x="740228" y="583364"/>
                  <a:pt x="811763" y="686001"/>
                </a:cubicBezTo>
                <a:cubicBezTo>
                  <a:pt x="883298" y="788638"/>
                  <a:pt x="919065" y="853952"/>
                  <a:pt x="942391" y="984580"/>
                </a:cubicBezTo>
                <a:cubicBezTo>
                  <a:pt x="965718" y="1115209"/>
                  <a:pt x="951722" y="1292490"/>
                  <a:pt x="951722" y="1469772"/>
                </a:cubicBezTo>
                <a:cubicBezTo>
                  <a:pt x="951722" y="1647054"/>
                  <a:pt x="948611" y="1748135"/>
                  <a:pt x="942391" y="2048270"/>
                </a:cubicBezTo>
                <a:cubicBezTo>
                  <a:pt x="936171" y="2348405"/>
                  <a:pt x="947057" y="2942454"/>
                  <a:pt x="914400" y="3270580"/>
                </a:cubicBezTo>
                <a:cubicBezTo>
                  <a:pt x="881743" y="3598707"/>
                  <a:pt x="858416" y="3712229"/>
                  <a:pt x="746449" y="4017029"/>
                </a:cubicBezTo>
                <a:cubicBezTo>
                  <a:pt x="634482" y="4321829"/>
                  <a:pt x="325016" y="4842788"/>
                  <a:pt x="242596" y="5099380"/>
                </a:cubicBezTo>
                <a:cubicBezTo>
                  <a:pt x="160176" y="5355972"/>
                  <a:pt x="200608" y="5438392"/>
                  <a:pt x="251926" y="5556580"/>
                </a:cubicBezTo>
                <a:cubicBezTo>
                  <a:pt x="303244" y="5674768"/>
                  <a:pt x="426875" y="5741637"/>
                  <a:pt x="550506" y="5808507"/>
                </a:cubicBezTo>
              </a:path>
            </a:pathLst>
          </a:custGeom>
          <a:noFill/>
          <a:ln w="111125">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23F9CBD-31B6-44A6-9101-A6B700DDDE62}"/>
              </a:ext>
            </a:extLst>
          </p:cNvPr>
          <p:cNvSpPr/>
          <p:nvPr/>
        </p:nvSpPr>
        <p:spPr>
          <a:xfrm>
            <a:off x="11103429" y="811763"/>
            <a:ext cx="541175" cy="1539551"/>
          </a:xfrm>
          <a:custGeom>
            <a:avLst/>
            <a:gdLst>
              <a:gd name="connsiteX0" fmla="*/ 121298 w 541175"/>
              <a:gd name="connsiteY0" fmla="*/ 0 h 1539551"/>
              <a:gd name="connsiteX1" fmla="*/ 0 w 541175"/>
              <a:gd name="connsiteY1" fmla="*/ 270588 h 1539551"/>
              <a:gd name="connsiteX2" fmla="*/ 242595 w 541175"/>
              <a:gd name="connsiteY2" fmla="*/ 475861 h 1539551"/>
              <a:gd name="connsiteX3" fmla="*/ 354563 w 541175"/>
              <a:gd name="connsiteY3" fmla="*/ 681135 h 1539551"/>
              <a:gd name="connsiteX4" fmla="*/ 410547 w 541175"/>
              <a:gd name="connsiteY4" fmla="*/ 1324947 h 1539551"/>
              <a:gd name="connsiteX5" fmla="*/ 419877 w 541175"/>
              <a:gd name="connsiteY5" fmla="*/ 1539551 h 1539551"/>
              <a:gd name="connsiteX6" fmla="*/ 541175 w 541175"/>
              <a:gd name="connsiteY6" fmla="*/ 1530221 h 1539551"/>
              <a:gd name="connsiteX7" fmla="*/ 513183 w 541175"/>
              <a:gd name="connsiteY7" fmla="*/ 690466 h 1539551"/>
              <a:gd name="connsiteX8" fmla="*/ 373224 w 541175"/>
              <a:gd name="connsiteY8" fmla="*/ 251927 h 1539551"/>
              <a:gd name="connsiteX9" fmla="*/ 121298 w 541175"/>
              <a:gd name="connsiteY9" fmla="*/ 0 h 153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175" h="1539551">
                <a:moveTo>
                  <a:pt x="121298" y="0"/>
                </a:moveTo>
                <a:lnTo>
                  <a:pt x="0" y="270588"/>
                </a:lnTo>
                <a:lnTo>
                  <a:pt x="242595" y="475861"/>
                </a:lnTo>
                <a:lnTo>
                  <a:pt x="354563" y="681135"/>
                </a:lnTo>
                <a:lnTo>
                  <a:pt x="410547" y="1324947"/>
                </a:lnTo>
                <a:lnTo>
                  <a:pt x="419877" y="1539551"/>
                </a:lnTo>
                <a:lnTo>
                  <a:pt x="541175" y="1530221"/>
                </a:lnTo>
                <a:lnTo>
                  <a:pt x="513183" y="690466"/>
                </a:lnTo>
                <a:lnTo>
                  <a:pt x="373224" y="251927"/>
                </a:lnTo>
                <a:lnTo>
                  <a:pt x="121298" y="0"/>
                </a:lnTo>
                <a:close/>
              </a:path>
            </a:pathLst>
          </a:custGeom>
          <a:solidFill>
            <a:srgbClr val="0000FF">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13079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0580C3-5AD5-4DBE-99BA-3E60E736F7E7}"/>
              </a:ext>
            </a:extLst>
          </p:cNvPr>
          <p:cNvSpPr/>
          <p:nvPr/>
        </p:nvSpPr>
        <p:spPr>
          <a:xfrm rot="20129771">
            <a:off x="3572257" y="182938"/>
            <a:ext cx="1709550"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C00000">
                    <a:alpha val="50000"/>
                  </a:srgbClr>
                </a:solidFill>
                <a:effectLst>
                  <a:outerShdw blurRad="12700" dist="38100" dir="2700000" algn="tl" rotWithShape="0">
                    <a:schemeClr val="bg1">
                      <a:lumMod val="50000"/>
                    </a:schemeClr>
                  </a:outerShdw>
                </a:effectLst>
              </a:rPr>
              <a:t>DRAFT</a:t>
            </a:r>
          </a:p>
        </p:txBody>
      </p:sp>
      <p:sp>
        <p:nvSpPr>
          <p:cNvPr id="3" name="Title 1">
            <a:extLst>
              <a:ext uri="{FF2B5EF4-FFF2-40B4-BE49-F238E27FC236}">
                <a16:creationId xmlns:a16="http://schemas.microsoft.com/office/drawing/2014/main" id="{1F984BCD-7607-40AD-B57D-BFF2066C22AE}"/>
              </a:ext>
            </a:extLst>
          </p:cNvPr>
          <p:cNvSpPr txBox="1">
            <a:spLocks/>
          </p:cNvSpPr>
          <p:nvPr/>
        </p:nvSpPr>
        <p:spPr>
          <a:xfrm>
            <a:off x="150066" y="252669"/>
            <a:ext cx="1115785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cap="all" dirty="0">
                <a:effectLst>
                  <a:outerShdw blurRad="38100" dist="38100" dir="2700000" algn="tl">
                    <a:srgbClr val="000000">
                      <a:alpha val="43137"/>
                    </a:srgbClr>
                  </a:outerShdw>
                </a:effectLst>
              </a:rPr>
              <a:t>Thornton Overpass Schedule</a:t>
            </a:r>
          </a:p>
        </p:txBody>
      </p:sp>
      <p:pic>
        <p:nvPicPr>
          <p:cNvPr id="4" name="Picture 3">
            <a:extLst>
              <a:ext uri="{FF2B5EF4-FFF2-40B4-BE49-F238E27FC236}">
                <a16:creationId xmlns:a16="http://schemas.microsoft.com/office/drawing/2014/main" id="{EE4A72EA-12E4-4A8E-AD6F-7A1BB3CFBA93}"/>
              </a:ext>
            </a:extLst>
          </p:cNvPr>
          <p:cNvPicPr>
            <a:picLocks noChangeAspect="1"/>
          </p:cNvPicPr>
          <p:nvPr/>
        </p:nvPicPr>
        <p:blipFill>
          <a:blip r:embed="rId3"/>
          <a:stretch>
            <a:fillRect/>
          </a:stretch>
        </p:blipFill>
        <p:spPr>
          <a:xfrm>
            <a:off x="7261988" y="0"/>
            <a:ext cx="4779946"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6D9E649-E592-457B-B27D-9B7159DFA6EE}"/>
              </a:ext>
            </a:extLst>
          </p:cNvPr>
          <p:cNvPicPr>
            <a:picLocks noChangeAspect="1"/>
          </p:cNvPicPr>
          <p:nvPr/>
        </p:nvPicPr>
        <p:blipFill>
          <a:blip r:embed="rId4"/>
          <a:stretch>
            <a:fillRect/>
          </a:stretch>
        </p:blipFill>
        <p:spPr>
          <a:xfrm>
            <a:off x="7261988" y="5122018"/>
            <a:ext cx="2603973" cy="1735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3">
            <a:extLst>
              <a:ext uri="{FF2B5EF4-FFF2-40B4-BE49-F238E27FC236}">
                <a16:creationId xmlns:a16="http://schemas.microsoft.com/office/drawing/2014/main" id="{64F602FD-452B-4C37-AF43-B388128105DB}"/>
              </a:ext>
            </a:extLst>
          </p:cNvPr>
          <p:cNvSpPr txBox="1">
            <a:spLocks/>
          </p:cNvSpPr>
          <p:nvPr/>
        </p:nvSpPr>
        <p:spPr>
          <a:xfrm>
            <a:off x="287284" y="821093"/>
            <a:ext cx="6897288" cy="5784237"/>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Early April 2020</a:t>
            </a:r>
          </a:p>
          <a:p>
            <a:pPr lvl="1">
              <a:spcBef>
                <a:spcPts val="0"/>
              </a:spcBef>
              <a:spcAft>
                <a:spcPts val="1200"/>
              </a:spcAft>
              <a:buFont typeface="Wingdings" panose="05000000000000000000" pitchFamily="2" charset="2"/>
              <a:buChar char="§"/>
            </a:pPr>
            <a:r>
              <a:rPr lang="en-US" sz="4000" dirty="0"/>
              <a:t>Mobilization, Traffic Control, Erosion Control, Survey</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Late April 2020</a:t>
            </a:r>
          </a:p>
          <a:p>
            <a:pPr lvl="1">
              <a:spcBef>
                <a:spcPts val="0"/>
              </a:spcBef>
              <a:spcAft>
                <a:spcPts val="1200"/>
              </a:spcAft>
              <a:buFont typeface="Wingdings" panose="05000000000000000000" pitchFamily="2" charset="2"/>
              <a:buChar char="§"/>
            </a:pPr>
            <a:r>
              <a:rPr lang="en-US" sz="4000" dirty="0"/>
              <a:t>House Demolition, Start of Sanitary Sewer Work</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Mid-Late May 2020</a:t>
            </a:r>
          </a:p>
          <a:p>
            <a:pPr lvl="1">
              <a:spcBef>
                <a:spcPts val="0"/>
              </a:spcBef>
              <a:spcAft>
                <a:spcPts val="1200"/>
              </a:spcAft>
              <a:buFont typeface="Wingdings" panose="05000000000000000000" pitchFamily="2" charset="2"/>
              <a:buChar char="§"/>
            </a:pPr>
            <a:r>
              <a:rPr lang="en-US" sz="4000" dirty="0"/>
              <a:t>Start of Watermain Installation, Joint Utility Trench, and Prepare for Preload</a:t>
            </a:r>
          </a:p>
          <a:p>
            <a:pPr marL="0" indent="0">
              <a:lnSpc>
                <a:spcPct val="100000"/>
              </a:lnSpc>
              <a:spcBef>
                <a:spcPct val="0"/>
              </a:spcBef>
              <a:buFont typeface="Arial" panose="020B0604020202020204" pitchFamily="34" charset="0"/>
              <a:buNone/>
            </a:pPr>
            <a:r>
              <a:rPr lang="en-US" sz="5800" b="1" cap="all" dirty="0">
                <a:solidFill>
                  <a:srgbClr val="C00000"/>
                </a:solidFill>
                <a:effectLst>
                  <a:outerShdw blurRad="38100" dist="38100" dir="2700000" algn="tl">
                    <a:srgbClr val="000000">
                      <a:alpha val="43137"/>
                    </a:srgbClr>
                  </a:outerShdw>
                </a:effectLst>
                <a:latin typeface="+mj-lt"/>
                <a:ea typeface="+mj-ea"/>
                <a:cs typeface="+mj-cs"/>
              </a:rPr>
              <a:t>Early June 2020</a:t>
            </a:r>
          </a:p>
          <a:p>
            <a:pPr lvl="1">
              <a:spcBef>
                <a:spcPts val="0"/>
              </a:spcBef>
              <a:spcAft>
                <a:spcPts val="1200"/>
              </a:spcAft>
              <a:buFont typeface="Wingdings" panose="05000000000000000000" pitchFamily="2" charset="2"/>
              <a:buChar char="§"/>
            </a:pPr>
            <a:r>
              <a:rPr lang="en-US" sz="4000" dirty="0">
                <a:solidFill>
                  <a:srgbClr val="C00000"/>
                </a:solidFill>
              </a:rPr>
              <a:t>Prepare for Preload, and Start Wall Construction (West)</a:t>
            </a:r>
          </a:p>
          <a:p>
            <a:pPr marL="0" indent="0">
              <a:lnSpc>
                <a:spcPct val="100000"/>
              </a:lnSpc>
              <a:spcBef>
                <a:spcPct val="0"/>
              </a:spcBef>
              <a:buNone/>
            </a:pPr>
            <a:r>
              <a:rPr lang="en-US" sz="5900" b="1" cap="all" dirty="0">
                <a:effectLst>
                  <a:outerShdw blurRad="38100" dist="38100" dir="2700000" algn="tl">
                    <a:srgbClr val="000000">
                      <a:alpha val="43137"/>
                    </a:srgbClr>
                  </a:outerShdw>
                </a:effectLst>
                <a:latin typeface="+mj-lt"/>
                <a:ea typeface="+mj-ea"/>
                <a:cs typeface="+mj-cs"/>
              </a:rPr>
              <a:t>Late June 2020</a:t>
            </a:r>
            <a:endParaRPr lang="en-US" sz="5900" b="1" cap="all" dirty="0">
              <a:effectLst>
                <a:outerShdw blurRad="38100" dist="38100" dir="2700000" algn="tl">
                  <a:srgbClr val="000000">
                    <a:alpha val="43137"/>
                  </a:srgbClr>
                </a:outerShdw>
              </a:effectLst>
            </a:endParaRPr>
          </a:p>
          <a:p>
            <a:pPr lvl="1">
              <a:spcBef>
                <a:spcPts val="0"/>
              </a:spcBef>
              <a:spcAft>
                <a:spcPts val="1200"/>
              </a:spcAft>
              <a:buFont typeface="Wingdings" panose="05000000000000000000" pitchFamily="2" charset="2"/>
              <a:buChar char="§"/>
            </a:pPr>
            <a:r>
              <a:rPr lang="en-US" sz="4000" dirty="0"/>
              <a:t>Start Wall Construction (East).</a:t>
            </a:r>
          </a:p>
          <a:p>
            <a:pPr marL="0" indent="0">
              <a:lnSpc>
                <a:spcPct val="100000"/>
              </a:lnSpc>
              <a:spcBef>
                <a:spcPct val="0"/>
              </a:spcBef>
              <a:buFont typeface="Arial" panose="020B0604020202020204" pitchFamily="34" charset="0"/>
              <a:buNone/>
            </a:pPr>
            <a:r>
              <a:rPr lang="en-US" sz="5900" b="1" cap="all" dirty="0">
                <a:effectLst>
                  <a:outerShdw blurRad="38100" dist="38100" dir="2700000" algn="tl">
                    <a:srgbClr val="000000">
                      <a:alpha val="43137"/>
                    </a:srgbClr>
                  </a:outerShdw>
                </a:effectLst>
                <a:latin typeface="+mj-lt"/>
                <a:ea typeface="+mj-ea"/>
                <a:cs typeface="+mj-cs"/>
              </a:rPr>
              <a:t>July 2020</a:t>
            </a:r>
          </a:p>
          <a:p>
            <a:pPr lvl="1">
              <a:spcBef>
                <a:spcPts val="0"/>
              </a:spcBef>
              <a:spcAft>
                <a:spcPts val="1200"/>
              </a:spcAft>
              <a:buFont typeface="Wingdings" panose="05000000000000000000" pitchFamily="2" charset="2"/>
              <a:buChar char="§"/>
            </a:pPr>
            <a:r>
              <a:rPr lang="en-US" sz="4000" dirty="0"/>
              <a:t>Settlement Period Begins - This may take through December 2021</a:t>
            </a:r>
          </a:p>
        </p:txBody>
      </p:sp>
      <p:sp>
        <p:nvSpPr>
          <p:cNvPr id="9" name="Rectangle 8">
            <a:extLst>
              <a:ext uri="{FF2B5EF4-FFF2-40B4-BE49-F238E27FC236}">
                <a16:creationId xmlns:a16="http://schemas.microsoft.com/office/drawing/2014/main" id="{6308F79B-7FE5-487B-8176-3FC3AA75BC9C}"/>
              </a:ext>
            </a:extLst>
          </p:cNvPr>
          <p:cNvSpPr/>
          <p:nvPr/>
        </p:nvSpPr>
        <p:spPr>
          <a:xfrm>
            <a:off x="9993086" y="727788"/>
            <a:ext cx="406646" cy="177281"/>
          </a:xfrm>
          <a:prstGeom prst="rect">
            <a:avLst/>
          </a:pr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949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0580C3-5AD5-4DBE-99BA-3E60E736F7E7}"/>
              </a:ext>
            </a:extLst>
          </p:cNvPr>
          <p:cNvSpPr/>
          <p:nvPr/>
        </p:nvSpPr>
        <p:spPr>
          <a:xfrm rot="20129771">
            <a:off x="3572257" y="182938"/>
            <a:ext cx="1709550"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C00000">
                    <a:alpha val="50000"/>
                  </a:srgbClr>
                </a:solidFill>
                <a:effectLst>
                  <a:outerShdw blurRad="12700" dist="38100" dir="2700000" algn="tl" rotWithShape="0">
                    <a:schemeClr val="bg1">
                      <a:lumMod val="50000"/>
                    </a:schemeClr>
                  </a:outerShdw>
                </a:effectLst>
              </a:rPr>
              <a:t>DRAFT</a:t>
            </a:r>
          </a:p>
        </p:txBody>
      </p:sp>
      <p:sp>
        <p:nvSpPr>
          <p:cNvPr id="3" name="Title 1">
            <a:extLst>
              <a:ext uri="{FF2B5EF4-FFF2-40B4-BE49-F238E27FC236}">
                <a16:creationId xmlns:a16="http://schemas.microsoft.com/office/drawing/2014/main" id="{1F984BCD-7607-40AD-B57D-BFF2066C22AE}"/>
              </a:ext>
            </a:extLst>
          </p:cNvPr>
          <p:cNvSpPr txBox="1">
            <a:spLocks/>
          </p:cNvSpPr>
          <p:nvPr/>
        </p:nvSpPr>
        <p:spPr>
          <a:xfrm>
            <a:off x="150066" y="252669"/>
            <a:ext cx="1115785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cap="all" dirty="0">
                <a:effectLst>
                  <a:outerShdw blurRad="38100" dist="38100" dir="2700000" algn="tl">
                    <a:srgbClr val="000000">
                      <a:alpha val="43137"/>
                    </a:srgbClr>
                  </a:outerShdw>
                </a:effectLst>
              </a:rPr>
              <a:t>Thornton Overpass Schedule</a:t>
            </a:r>
          </a:p>
        </p:txBody>
      </p:sp>
      <p:pic>
        <p:nvPicPr>
          <p:cNvPr id="4" name="Picture 3">
            <a:extLst>
              <a:ext uri="{FF2B5EF4-FFF2-40B4-BE49-F238E27FC236}">
                <a16:creationId xmlns:a16="http://schemas.microsoft.com/office/drawing/2014/main" id="{EE4A72EA-12E4-4A8E-AD6F-7A1BB3CFBA93}"/>
              </a:ext>
            </a:extLst>
          </p:cNvPr>
          <p:cNvPicPr>
            <a:picLocks noChangeAspect="1"/>
          </p:cNvPicPr>
          <p:nvPr/>
        </p:nvPicPr>
        <p:blipFill>
          <a:blip r:embed="rId3"/>
          <a:stretch>
            <a:fillRect/>
          </a:stretch>
        </p:blipFill>
        <p:spPr>
          <a:xfrm>
            <a:off x="7261988" y="0"/>
            <a:ext cx="4779946"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6D9E649-E592-457B-B27D-9B7159DFA6EE}"/>
              </a:ext>
            </a:extLst>
          </p:cNvPr>
          <p:cNvPicPr>
            <a:picLocks noChangeAspect="1"/>
          </p:cNvPicPr>
          <p:nvPr/>
        </p:nvPicPr>
        <p:blipFill>
          <a:blip r:embed="rId4"/>
          <a:stretch>
            <a:fillRect/>
          </a:stretch>
        </p:blipFill>
        <p:spPr>
          <a:xfrm>
            <a:off x="7261988" y="5122018"/>
            <a:ext cx="2603973" cy="1735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3">
            <a:extLst>
              <a:ext uri="{FF2B5EF4-FFF2-40B4-BE49-F238E27FC236}">
                <a16:creationId xmlns:a16="http://schemas.microsoft.com/office/drawing/2014/main" id="{64F602FD-452B-4C37-AF43-B388128105DB}"/>
              </a:ext>
            </a:extLst>
          </p:cNvPr>
          <p:cNvSpPr txBox="1">
            <a:spLocks/>
          </p:cNvSpPr>
          <p:nvPr/>
        </p:nvSpPr>
        <p:spPr>
          <a:xfrm>
            <a:off x="287284" y="821093"/>
            <a:ext cx="6897288" cy="5784237"/>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Early April 2020</a:t>
            </a:r>
          </a:p>
          <a:p>
            <a:pPr lvl="1">
              <a:spcBef>
                <a:spcPts val="0"/>
              </a:spcBef>
              <a:spcAft>
                <a:spcPts val="1200"/>
              </a:spcAft>
              <a:buFont typeface="Wingdings" panose="05000000000000000000" pitchFamily="2" charset="2"/>
              <a:buChar char="§"/>
            </a:pPr>
            <a:r>
              <a:rPr lang="en-US" sz="4000" dirty="0"/>
              <a:t>Mobilization, Traffic Control, Erosion Control, Survey</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Late April 2020</a:t>
            </a:r>
          </a:p>
          <a:p>
            <a:pPr lvl="1">
              <a:spcBef>
                <a:spcPts val="0"/>
              </a:spcBef>
              <a:spcAft>
                <a:spcPts val="1200"/>
              </a:spcAft>
              <a:buFont typeface="Wingdings" panose="05000000000000000000" pitchFamily="2" charset="2"/>
              <a:buChar char="§"/>
            </a:pPr>
            <a:r>
              <a:rPr lang="en-US" sz="4000" dirty="0"/>
              <a:t>House Demolition, Start of Sanitary Sewer Work</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Mid-Late May 2020</a:t>
            </a:r>
          </a:p>
          <a:p>
            <a:pPr lvl="1">
              <a:spcBef>
                <a:spcPts val="0"/>
              </a:spcBef>
              <a:spcAft>
                <a:spcPts val="1200"/>
              </a:spcAft>
              <a:buFont typeface="Wingdings" panose="05000000000000000000" pitchFamily="2" charset="2"/>
              <a:buChar char="§"/>
            </a:pPr>
            <a:r>
              <a:rPr lang="en-US" sz="4000" dirty="0"/>
              <a:t>Start of Watermain Installation, Joint Utility Trench, and Prepare for Preload</a:t>
            </a:r>
          </a:p>
          <a:p>
            <a:pPr marL="0" indent="0">
              <a:lnSpc>
                <a:spcPct val="100000"/>
              </a:lnSpc>
              <a:spcBef>
                <a:spcPct val="0"/>
              </a:spcBef>
              <a:buFont typeface="Arial" panose="020B0604020202020204" pitchFamily="34" charset="0"/>
              <a:buNone/>
            </a:pPr>
            <a:r>
              <a:rPr lang="en-US" sz="5800" b="1" cap="all" dirty="0">
                <a:effectLst>
                  <a:outerShdw blurRad="38100" dist="38100" dir="2700000" algn="tl">
                    <a:srgbClr val="000000">
                      <a:alpha val="43137"/>
                    </a:srgbClr>
                  </a:outerShdw>
                </a:effectLst>
                <a:latin typeface="+mj-lt"/>
                <a:ea typeface="+mj-ea"/>
                <a:cs typeface="+mj-cs"/>
              </a:rPr>
              <a:t>Early June 2020</a:t>
            </a:r>
          </a:p>
          <a:p>
            <a:pPr lvl="1">
              <a:spcBef>
                <a:spcPts val="0"/>
              </a:spcBef>
              <a:spcAft>
                <a:spcPts val="1200"/>
              </a:spcAft>
              <a:buFont typeface="Wingdings" panose="05000000000000000000" pitchFamily="2" charset="2"/>
              <a:buChar char="§"/>
            </a:pPr>
            <a:r>
              <a:rPr lang="en-US" sz="4000" dirty="0"/>
              <a:t>Prepare for Preload, and Start Wall Construction (West)</a:t>
            </a:r>
          </a:p>
          <a:p>
            <a:pPr marL="0" indent="0">
              <a:lnSpc>
                <a:spcPct val="100000"/>
              </a:lnSpc>
              <a:spcBef>
                <a:spcPct val="0"/>
              </a:spcBef>
              <a:buNone/>
            </a:pPr>
            <a:r>
              <a:rPr lang="en-US" sz="5900" b="1" cap="all" dirty="0">
                <a:solidFill>
                  <a:srgbClr val="C00000"/>
                </a:solidFill>
                <a:effectLst>
                  <a:outerShdw blurRad="38100" dist="38100" dir="2700000" algn="tl">
                    <a:srgbClr val="000000">
                      <a:alpha val="43137"/>
                    </a:srgbClr>
                  </a:outerShdw>
                </a:effectLst>
                <a:latin typeface="+mj-lt"/>
                <a:ea typeface="+mj-ea"/>
                <a:cs typeface="+mj-cs"/>
              </a:rPr>
              <a:t>Late June 2020</a:t>
            </a:r>
            <a:endParaRPr lang="en-US" sz="5900" b="1" cap="all" dirty="0">
              <a:solidFill>
                <a:srgbClr val="C00000"/>
              </a:solidFill>
              <a:effectLst>
                <a:outerShdw blurRad="38100" dist="38100" dir="2700000" algn="tl">
                  <a:srgbClr val="000000">
                    <a:alpha val="43137"/>
                  </a:srgbClr>
                </a:outerShdw>
              </a:effectLst>
            </a:endParaRPr>
          </a:p>
          <a:p>
            <a:pPr lvl="1">
              <a:spcBef>
                <a:spcPts val="0"/>
              </a:spcBef>
              <a:spcAft>
                <a:spcPts val="1200"/>
              </a:spcAft>
              <a:buFont typeface="Wingdings" panose="05000000000000000000" pitchFamily="2" charset="2"/>
              <a:buChar char="§"/>
            </a:pPr>
            <a:r>
              <a:rPr lang="en-US" sz="4000" dirty="0">
                <a:solidFill>
                  <a:srgbClr val="C00000"/>
                </a:solidFill>
              </a:rPr>
              <a:t>Start Wall Construction (East).</a:t>
            </a:r>
          </a:p>
          <a:p>
            <a:pPr marL="0" indent="0">
              <a:lnSpc>
                <a:spcPct val="100000"/>
              </a:lnSpc>
              <a:spcBef>
                <a:spcPct val="0"/>
              </a:spcBef>
              <a:buFont typeface="Arial" panose="020B0604020202020204" pitchFamily="34" charset="0"/>
              <a:buNone/>
            </a:pPr>
            <a:r>
              <a:rPr lang="en-US" sz="5900" b="1" cap="all" dirty="0">
                <a:effectLst>
                  <a:outerShdw blurRad="38100" dist="38100" dir="2700000" algn="tl">
                    <a:srgbClr val="000000">
                      <a:alpha val="43137"/>
                    </a:srgbClr>
                  </a:outerShdw>
                </a:effectLst>
                <a:latin typeface="+mj-lt"/>
                <a:ea typeface="+mj-ea"/>
                <a:cs typeface="+mj-cs"/>
              </a:rPr>
              <a:t>July 2020</a:t>
            </a:r>
          </a:p>
          <a:p>
            <a:pPr lvl="1">
              <a:spcBef>
                <a:spcPts val="0"/>
              </a:spcBef>
              <a:spcAft>
                <a:spcPts val="1200"/>
              </a:spcAft>
              <a:buFont typeface="Wingdings" panose="05000000000000000000" pitchFamily="2" charset="2"/>
              <a:buChar char="§"/>
            </a:pPr>
            <a:r>
              <a:rPr lang="en-US" sz="4000" dirty="0"/>
              <a:t>Settlement Period Begins - This may take through December 2021</a:t>
            </a:r>
          </a:p>
        </p:txBody>
      </p:sp>
      <p:sp>
        <p:nvSpPr>
          <p:cNvPr id="10" name="Freeform: Shape 9">
            <a:extLst>
              <a:ext uri="{FF2B5EF4-FFF2-40B4-BE49-F238E27FC236}">
                <a16:creationId xmlns:a16="http://schemas.microsoft.com/office/drawing/2014/main" id="{F23F9CBD-31B6-44A6-9101-A6B700DDDE62}"/>
              </a:ext>
            </a:extLst>
          </p:cNvPr>
          <p:cNvSpPr/>
          <p:nvPr/>
        </p:nvSpPr>
        <p:spPr>
          <a:xfrm>
            <a:off x="11103429" y="811763"/>
            <a:ext cx="541175" cy="1539551"/>
          </a:xfrm>
          <a:custGeom>
            <a:avLst/>
            <a:gdLst>
              <a:gd name="connsiteX0" fmla="*/ 121298 w 541175"/>
              <a:gd name="connsiteY0" fmla="*/ 0 h 1539551"/>
              <a:gd name="connsiteX1" fmla="*/ 0 w 541175"/>
              <a:gd name="connsiteY1" fmla="*/ 270588 h 1539551"/>
              <a:gd name="connsiteX2" fmla="*/ 242595 w 541175"/>
              <a:gd name="connsiteY2" fmla="*/ 475861 h 1539551"/>
              <a:gd name="connsiteX3" fmla="*/ 354563 w 541175"/>
              <a:gd name="connsiteY3" fmla="*/ 681135 h 1539551"/>
              <a:gd name="connsiteX4" fmla="*/ 410547 w 541175"/>
              <a:gd name="connsiteY4" fmla="*/ 1324947 h 1539551"/>
              <a:gd name="connsiteX5" fmla="*/ 419877 w 541175"/>
              <a:gd name="connsiteY5" fmla="*/ 1539551 h 1539551"/>
              <a:gd name="connsiteX6" fmla="*/ 541175 w 541175"/>
              <a:gd name="connsiteY6" fmla="*/ 1530221 h 1539551"/>
              <a:gd name="connsiteX7" fmla="*/ 513183 w 541175"/>
              <a:gd name="connsiteY7" fmla="*/ 690466 h 1539551"/>
              <a:gd name="connsiteX8" fmla="*/ 373224 w 541175"/>
              <a:gd name="connsiteY8" fmla="*/ 251927 h 1539551"/>
              <a:gd name="connsiteX9" fmla="*/ 121298 w 541175"/>
              <a:gd name="connsiteY9" fmla="*/ 0 h 153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175" h="1539551">
                <a:moveTo>
                  <a:pt x="121298" y="0"/>
                </a:moveTo>
                <a:lnTo>
                  <a:pt x="0" y="270588"/>
                </a:lnTo>
                <a:lnTo>
                  <a:pt x="242595" y="475861"/>
                </a:lnTo>
                <a:lnTo>
                  <a:pt x="354563" y="681135"/>
                </a:lnTo>
                <a:lnTo>
                  <a:pt x="410547" y="1324947"/>
                </a:lnTo>
                <a:lnTo>
                  <a:pt x="419877" y="1539551"/>
                </a:lnTo>
                <a:lnTo>
                  <a:pt x="541175" y="1530221"/>
                </a:lnTo>
                <a:lnTo>
                  <a:pt x="513183" y="690466"/>
                </a:lnTo>
                <a:lnTo>
                  <a:pt x="373224" y="251927"/>
                </a:lnTo>
                <a:lnTo>
                  <a:pt x="121298" y="0"/>
                </a:lnTo>
                <a:close/>
              </a:path>
            </a:pathLst>
          </a:custGeom>
          <a:solidFill>
            <a:srgbClr val="C00000">
              <a:alpha val="6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33118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TM02900722[[fn=Ion Boardroom]]</Template>
  <TotalTime>2527</TotalTime>
  <Words>1478</Words>
  <Application>Microsoft Office PowerPoint</Application>
  <PresentationFormat>Widescreen</PresentationFormat>
  <Paragraphs>197</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Wingdings</vt:lpstr>
      <vt:lpstr>Office Theme</vt:lpstr>
      <vt:lpstr>Capital Project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Capital Project Updates </vt:lpstr>
      <vt:lpstr>Ferndale Terrace</vt:lpstr>
      <vt:lpstr>PowerPoint Presentation</vt:lpstr>
      <vt:lpstr>PowerPoint Presentation</vt:lpstr>
      <vt:lpstr>Complete Streets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Capital Project Updates</dc:title>
  <dc:creator>Katy Radder</dc:creator>
  <cp:lastModifiedBy>Katy Radder</cp:lastModifiedBy>
  <cp:revision>170</cp:revision>
  <cp:lastPrinted>2020-02-19T01:01:04Z</cp:lastPrinted>
  <dcterms:created xsi:type="dcterms:W3CDTF">2019-04-01T19:20:01Z</dcterms:created>
  <dcterms:modified xsi:type="dcterms:W3CDTF">2020-02-19T01:06:26Z</dcterms:modified>
</cp:coreProperties>
</file>