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2E6A-3130-4133-8344-0505BF907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183C02-6181-4096-B948-A4553C713A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96E98-41AF-4BF7-BD01-24D73D7BB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4D707-D780-4611-A7E5-C9BF90FAF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7D9A3-7A6E-41F5-B2DF-716EF934F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02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F5E22-74A7-46B4-9F67-9B90892EA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6AC6F8-410A-4DB3-91F8-F639C6E47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06D19-C1C1-453B-B07D-99436A33F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C8B40-BAE0-40AC-83DE-206A803B4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1CA34-9772-495E-9B0A-D120EA6F7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1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9CF65C-C326-4F96-9943-82AD1FF632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C9C34-9108-44A0-9AEA-2CD21ECD0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CA283-9C3A-4A62-9C79-7F6205207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102D0-CE27-4BDC-BBDE-45781EE4C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82A7B-6917-4B44-917E-6D2DDC04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9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B2F87-9029-4BAE-B98A-154ADFA97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99517-04FD-4A8F-A1C8-BA392F16D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3BBA7-01E4-4272-9D17-F8A44C7AD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B5092-301C-41C6-B2B2-3B06212E9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489BD-5355-4C84-B7AA-23E51416C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7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6992-53C6-419B-8444-90A2AB994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75610-3B55-4CEB-9FC3-D114901B4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F1F76-7A60-4D9B-83F1-60ECFBAF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922DB-660D-4395-AC4F-0F2FB92B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DD67E-99BA-4A8F-974B-C07F44D6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1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03816-4357-4A36-82CB-F93A27DD6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36B72-C09E-48FB-84AE-6373BFE42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C33A4-F9C3-4623-B1FA-D6A0C831A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D4E44-365F-4FB9-84F1-EC537B4C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67D9E-64F1-4535-81DE-2EDE780CF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1CFB1-58E5-4C2B-B27E-142C6BE04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7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3CBBF-2696-4FDA-B2D9-03B2A31D7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2E534-5085-44D0-9137-949349CC9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B707A6-7DBF-49CE-8C33-5A83CDABE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81157E-EF4F-48AD-AEB8-C3C71A72B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90D9C8-A0EB-4665-8ADF-B458FE817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B5C0E7-68A5-4458-88E2-9805C1DD3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F6AD0-FF14-4227-A7CC-1F1E99586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65CF9E-458F-46BC-A5CF-67D2621C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5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B10DB-45C5-4BE2-AE59-9371A4D10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89109D-CB27-48D9-A372-AB607761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2FA5C8-A97B-4778-8841-26885ECA4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1443AC-0EE9-4ABE-AD9A-116185A71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5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86A143-F71B-4FB1-8815-5943FBD49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E4EE62-E52E-49CC-BB17-FD98A65FE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CC90E-DFF1-48A6-9D50-FA93725D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7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37FBD-DA92-4487-93BF-79F5790EC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EE755-C6FD-45C2-95CA-254B03FCC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CA745-C0F0-407C-B6E5-EA78F12C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EC7AB-A298-4759-BF0E-C20402767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35F74-7B4E-4B46-A98A-B68512D2A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78B53-A029-443C-8F9D-DEC2A1A4A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A7989-AA17-4459-95CA-7097538BF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D6D71A-6EDA-4EEF-95DC-B635E01E1E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F7F360-8A8A-4D5B-8502-6A8311847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EFA87-8595-43A1-8B10-45DB1DC01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8D364-BAFE-4920-AA62-A5ACA31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BA62D2-FEB6-4873-B6BC-58995A359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1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C6633F-D688-4603-9195-CA5AA5918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E4761-7E55-46E9-BE53-67875CE47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87482-794F-4BD2-9323-633C32E24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00B2C-4618-4593-B62B-B1771FDE6F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53B18-660F-4C42-89A8-66A873987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40D18-D6C5-410A-9278-D63AFE23A2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F3185-53B0-4AA3-924F-AB72148C0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324595-3CF3-4328-A9D4-B9BAF85B7F2C}"/>
              </a:ext>
            </a:extLst>
          </p:cNvPr>
          <p:cNvSpPr/>
          <p:nvPr/>
        </p:nvSpPr>
        <p:spPr>
          <a:xfrm>
            <a:off x="404261" y="5715000"/>
            <a:ext cx="2021305" cy="65692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$179,000 </a:t>
            </a:r>
          </a:p>
          <a:p>
            <a:pPr algn="ctr"/>
            <a:r>
              <a:rPr lang="en-US" dirty="0"/>
              <a:t>TO REGION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05768C-8B19-48F8-B38A-756C16C48C8E}"/>
              </a:ext>
            </a:extLst>
          </p:cNvPr>
          <p:cNvSpPr/>
          <p:nvPr/>
        </p:nvSpPr>
        <p:spPr>
          <a:xfrm>
            <a:off x="2646717" y="1012370"/>
            <a:ext cx="9141021" cy="535955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D1B331-97FE-4146-9E22-FA696C7265BF}"/>
              </a:ext>
            </a:extLst>
          </p:cNvPr>
          <p:cNvSpPr txBox="1"/>
          <p:nvPr/>
        </p:nvSpPr>
        <p:spPr>
          <a:xfrm>
            <a:off x="808264" y="3894313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$429,000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93035AB-D3F1-4EF6-9C04-22440B88C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16" y="2549092"/>
            <a:ext cx="1371603" cy="1371603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C1710CBF-CD8C-43C1-8887-5976B8A24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347" y="114602"/>
            <a:ext cx="742950" cy="742950"/>
          </a:xfrm>
          <a:prstGeom prst="rect">
            <a:avLst/>
          </a:prstGeom>
        </p:spPr>
      </p:pic>
      <p:pic>
        <p:nvPicPr>
          <p:cNvPr id="1026" name="Picture 2" descr="Whatcom County Health - Home | Facebook">
            <a:extLst>
              <a:ext uri="{FF2B5EF4-FFF2-40B4-BE49-F238E27FC236}">
                <a16:creationId xmlns:a16="http://schemas.microsoft.com/office/drawing/2014/main" id="{4D22A711-7240-4093-AEE1-6ABB0C2FC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0684" y="56582"/>
            <a:ext cx="800970" cy="80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Blaine, WA - Official Website | Official Website">
            <a:extLst>
              <a:ext uri="{FF2B5EF4-FFF2-40B4-BE49-F238E27FC236}">
                <a16:creationId xmlns:a16="http://schemas.microsoft.com/office/drawing/2014/main" id="{78CD9ABB-8485-4F69-910E-0BBC7C500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41" y="127182"/>
            <a:ext cx="792617" cy="73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mage result for bellingham logo">
            <a:extLst>
              <a:ext uri="{FF2B5EF4-FFF2-40B4-BE49-F238E27FC236}">
                <a16:creationId xmlns:a16="http://schemas.microsoft.com/office/drawing/2014/main" id="{1267228B-04C1-4704-994C-CF2B9CE71F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1" t="10598" b="10883"/>
          <a:stretch/>
        </p:blipFill>
        <p:spPr bwMode="auto">
          <a:xfrm>
            <a:off x="5715045" y="14907"/>
            <a:ext cx="1062718" cy="94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ity of Everson Logo">
            <a:extLst>
              <a:ext uri="{FF2B5EF4-FFF2-40B4-BE49-F238E27FC236}">
                <a16:creationId xmlns:a16="http://schemas.microsoft.com/office/drawing/2014/main" id="{662FC42D-2886-4D51-B431-6A9F44F30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763" y="311617"/>
            <a:ext cx="1079500" cy="545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ity of Sumas | Official Website">
            <a:extLst>
              <a:ext uri="{FF2B5EF4-FFF2-40B4-BE49-F238E27FC236}">
                <a16:creationId xmlns:a16="http://schemas.microsoft.com/office/drawing/2014/main" id="{AA3234E2-C961-4B6B-BE8B-0B4EFF33E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154" y="282612"/>
            <a:ext cx="744310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5649BB-0601-4832-B35A-D34E97FA870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5874" r="36815" b="1"/>
          <a:stretch/>
        </p:blipFill>
        <p:spPr>
          <a:xfrm>
            <a:off x="8829355" y="390533"/>
            <a:ext cx="1811519" cy="464844"/>
          </a:xfrm>
          <a:prstGeom prst="rect">
            <a:avLst/>
          </a:prstGeom>
        </p:spPr>
      </p:pic>
      <p:pic>
        <p:nvPicPr>
          <p:cNvPr id="6146" name="Picture 2" descr="WA - Lynden City Park (Million Smiles Playground Park) [3292 ...">
            <a:extLst>
              <a:ext uri="{FF2B5EF4-FFF2-40B4-BE49-F238E27FC236}">
                <a16:creationId xmlns:a16="http://schemas.microsoft.com/office/drawing/2014/main" id="{F2FECD66-5769-443A-AFDD-F8FB8AADE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628" y="233082"/>
            <a:ext cx="850900" cy="65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C46ED4C-190C-49F7-80AB-436FD088C398}"/>
              </a:ext>
            </a:extLst>
          </p:cNvPr>
          <p:cNvSpPr txBox="1"/>
          <p:nvPr/>
        </p:nvSpPr>
        <p:spPr>
          <a:xfrm>
            <a:off x="5482918" y="1026922"/>
            <a:ext cx="417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$12,600,000 (WHATCOM COUNTY SHARE)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68A97F-A625-4740-9AE2-4F4F22D0F523}"/>
              </a:ext>
            </a:extLst>
          </p:cNvPr>
          <p:cNvSpPr/>
          <p:nvPr/>
        </p:nvSpPr>
        <p:spPr>
          <a:xfrm>
            <a:off x="404261" y="4826000"/>
            <a:ext cx="2021305" cy="874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$250,000</a:t>
            </a:r>
          </a:p>
          <a:p>
            <a:pPr algn="ctr"/>
            <a:r>
              <a:rPr lang="en-US" dirty="0"/>
              <a:t> RETAINED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53AD2A-59FC-43AD-9A72-CAEB7893C4B5}"/>
              </a:ext>
            </a:extLst>
          </p:cNvPr>
          <p:cNvSpPr/>
          <p:nvPr/>
        </p:nvSpPr>
        <p:spPr>
          <a:xfrm>
            <a:off x="2895695" y="5656060"/>
            <a:ext cx="8643064" cy="4454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$1.9 MILLION (15%) ECONOMIC AND BUSINESS RESPONSE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C53E12-BEC8-4E4F-B188-A48A389FE845}"/>
              </a:ext>
            </a:extLst>
          </p:cNvPr>
          <p:cNvSpPr/>
          <p:nvPr/>
        </p:nvSpPr>
        <p:spPr>
          <a:xfrm>
            <a:off x="2895695" y="4050691"/>
            <a:ext cx="8643064" cy="15983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$5 MILLION (40%) PUBLIC HEALTH EMERGENCY RESPONSE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9FBD6D-0ADC-4E57-B17B-C0A1B397CEC3}"/>
              </a:ext>
            </a:extLst>
          </p:cNvPr>
          <p:cNvSpPr/>
          <p:nvPr/>
        </p:nvSpPr>
        <p:spPr>
          <a:xfrm>
            <a:off x="2899326" y="3595861"/>
            <a:ext cx="8643064" cy="45266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$1.9 MILLION (15%) FOOD, HOUSING, HUMAN SERVICES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1A99B8A-2CBC-4B0C-BF77-E8FCA20A5D8D}"/>
              </a:ext>
            </a:extLst>
          </p:cNvPr>
          <p:cNvSpPr/>
          <p:nvPr/>
        </p:nvSpPr>
        <p:spPr>
          <a:xfrm>
            <a:off x="2895695" y="3228807"/>
            <a:ext cx="8643064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$1.9 MILLION (15%) ESSENTIAL GOVERNMENT SERVICES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FD39E9-5EA9-4EB0-A3A2-0FF162216D1E}"/>
              </a:ext>
            </a:extLst>
          </p:cNvPr>
          <p:cNvSpPr/>
          <p:nvPr/>
        </p:nvSpPr>
        <p:spPr>
          <a:xfrm>
            <a:off x="2895695" y="2858972"/>
            <a:ext cx="864306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$1.9 MILLION (15%) RESERVES</a:t>
            </a:r>
          </a:p>
        </p:txBody>
      </p:sp>
    </p:spTree>
    <p:extLst>
      <p:ext uri="{BB962C8B-B14F-4D97-AF65-F5344CB8AC3E}">
        <p14:creationId xmlns:p14="http://schemas.microsoft.com/office/powerpoint/2010/main" val="228303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94543DC1-B9E4-4B5D-B3F3-4C48502234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6" y="1698192"/>
            <a:ext cx="1371603" cy="13716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616617E-0327-443C-8EFA-F79C8E00E1FE}"/>
              </a:ext>
            </a:extLst>
          </p:cNvPr>
          <p:cNvSpPr/>
          <p:nvPr/>
        </p:nvSpPr>
        <p:spPr>
          <a:xfrm>
            <a:off x="3416300" y="1231900"/>
            <a:ext cx="8122484" cy="525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A4F74-A3B9-49AE-957C-E8ED82F21BA6}"/>
              </a:ext>
            </a:extLst>
          </p:cNvPr>
          <p:cNvSpPr txBox="1"/>
          <p:nvPr/>
        </p:nvSpPr>
        <p:spPr>
          <a:xfrm>
            <a:off x="965887" y="3141875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$250,000</a:t>
            </a:r>
          </a:p>
          <a:p>
            <a:pPr algn="ctr"/>
            <a:r>
              <a:rPr lang="en-US" b="1" dirty="0"/>
              <a:t>RETENTION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FB618E-132F-4654-9B7D-FB11082759E6}"/>
              </a:ext>
            </a:extLst>
          </p:cNvPr>
          <p:cNvSpPr/>
          <p:nvPr/>
        </p:nvSpPr>
        <p:spPr>
          <a:xfrm>
            <a:off x="3670300" y="4368800"/>
            <a:ext cx="7708900" cy="186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$150,000 STAFF SALARIES (THROUGH OCTOBER 31</a:t>
            </a:r>
            <a:r>
              <a:rPr lang="en-US" b="1" baseline="30000" dirty="0">
                <a:solidFill>
                  <a:schemeClr val="bg2">
                    <a:lumMod val="50000"/>
                  </a:schemeClr>
                </a:solidFill>
              </a:rPr>
              <a:t>ST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, CREATES GENERAL FUND FLEXIBILITY. ESTIMATED 20% OF COSTS JUNE 1 – OCTOBER 31)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7996A7-FF12-4BB1-B5AA-FD52BB8A6054}"/>
              </a:ext>
            </a:extLst>
          </p:cNvPr>
          <p:cNvSpPr/>
          <p:nvPr/>
        </p:nvSpPr>
        <p:spPr>
          <a:xfrm>
            <a:off x="3670300" y="3788206"/>
            <a:ext cx="7708900" cy="5805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$10,000 FEMA REMAINDER (PPE, EMERGENCY RESPONSE, REPRESENTS REMAINING BALANCE OF FEMA REIMBURSEMENT)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E5AD7E-F414-4BE3-A5CC-9C2D8491B54D}"/>
              </a:ext>
            </a:extLst>
          </p:cNvPr>
          <p:cNvSpPr/>
          <p:nvPr/>
        </p:nvSpPr>
        <p:spPr>
          <a:xfrm>
            <a:off x="3670300" y="3207612"/>
            <a:ext cx="7708900" cy="5805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$30,000 COVID-RELATED MUNICIPAL COURT IMPROVEMENTS (NON-CONTACT SCREENING, INGRESS/EGRESS IMPROVEMENTS)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B9A93A-E9B8-406C-A3A3-E41914A7D580}"/>
              </a:ext>
            </a:extLst>
          </p:cNvPr>
          <p:cNvSpPr/>
          <p:nvPr/>
        </p:nvSpPr>
        <p:spPr>
          <a:xfrm>
            <a:off x="3670300" y="2775812"/>
            <a:ext cx="7708900" cy="431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$30,000 RESERVE (ADDITIONAL PROJECTED EXPENSES THROUGH OCTOBER 31</a:t>
            </a:r>
            <a:r>
              <a:rPr lang="en-US" sz="1400" b="1" baseline="30000" dirty="0">
                <a:solidFill>
                  <a:schemeClr val="bg2">
                    <a:lumMod val="50000"/>
                  </a:schemeClr>
                </a:solidFill>
              </a:rPr>
              <a:t>ST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6DAC18-2D89-4C50-8B08-C7E9AFC49150}"/>
              </a:ext>
            </a:extLst>
          </p:cNvPr>
          <p:cNvSpPr/>
          <p:nvPr/>
        </p:nvSpPr>
        <p:spPr>
          <a:xfrm>
            <a:off x="3670300" y="2378505"/>
            <a:ext cx="7708900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$30,000 COMMUNITY ASSISTANCE (BUY LOCAL/UTILITIES, DIRECT GRANTS TO COMMUNITY ORGANIZATIONS)</a:t>
            </a:r>
          </a:p>
        </p:txBody>
      </p:sp>
    </p:spTree>
    <p:extLst>
      <p:ext uri="{BB962C8B-B14F-4D97-AF65-F5344CB8AC3E}">
        <p14:creationId xmlns:p14="http://schemas.microsoft.com/office/powerpoint/2010/main" val="282605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00635C-13BE-4F3A-961B-96835674DD07}"/>
              </a:ext>
            </a:extLst>
          </p:cNvPr>
          <p:cNvSpPr/>
          <p:nvPr/>
        </p:nvSpPr>
        <p:spPr>
          <a:xfrm>
            <a:off x="2837620" y="1981200"/>
            <a:ext cx="9176580" cy="397509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A4F74-A3B9-49AE-957C-E8ED82F21BA6}"/>
              </a:ext>
            </a:extLst>
          </p:cNvPr>
          <p:cNvSpPr txBox="1"/>
          <p:nvPr/>
        </p:nvSpPr>
        <p:spPr>
          <a:xfrm>
            <a:off x="-2580" y="2784478"/>
            <a:ext cx="28402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b="1" dirty="0"/>
          </a:p>
          <a:p>
            <a:pPr algn="ctr"/>
            <a:r>
              <a:rPr lang="en-US" b="1" dirty="0"/>
              <a:t>ECONOMIC AND </a:t>
            </a:r>
          </a:p>
          <a:p>
            <a:pPr algn="ctr"/>
            <a:r>
              <a:rPr lang="en-US" b="1" dirty="0"/>
              <a:t>BUSINESS RESPONSE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FERNDALE CONTRIBUTION: </a:t>
            </a:r>
          </a:p>
          <a:p>
            <a:pPr algn="ctr"/>
            <a:r>
              <a:rPr lang="en-US" b="1" dirty="0"/>
              <a:t>$80,000</a:t>
            </a:r>
          </a:p>
        </p:txBody>
      </p:sp>
      <p:pic>
        <p:nvPicPr>
          <p:cNvPr id="7170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0CEF49D9-043D-4342-B0CB-3FDB4B406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5D4D5"/>
              </a:clrFrom>
              <a:clrTo>
                <a:srgbClr val="D5D4D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050" y="2383993"/>
            <a:ext cx="850582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Whatcom County Health - Home | Facebook">
            <a:extLst>
              <a:ext uri="{FF2B5EF4-FFF2-40B4-BE49-F238E27FC236}">
                <a16:creationId xmlns:a16="http://schemas.microsoft.com/office/drawing/2014/main" id="{94B3BFC5-ECEB-4128-848C-BB5F40706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274443"/>
            <a:ext cx="1510035" cy="151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219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00635C-13BE-4F3A-961B-96835674DD07}"/>
              </a:ext>
            </a:extLst>
          </p:cNvPr>
          <p:cNvSpPr/>
          <p:nvPr/>
        </p:nvSpPr>
        <p:spPr>
          <a:xfrm>
            <a:off x="2837620" y="1981200"/>
            <a:ext cx="9176580" cy="397509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THIS AND OTHER SLIDES WOULD SHOW HOW THE OTHER ~$180,000 OF OUR CONTRIBUTION WOULD GO OR COULD GO, BASED ON THE VARIOUS COUNTY BUCKETS IDENTIFIED (ESSENTIAL GOVERNMENT; FOOD, HOUSING, HUMAN SERVICES; PUBLIC HEALTH EMERGENCY – WHICH MAY BE MOSTLY UNIFIED, WHICH THE COUNTY IS PICKING UP THE TAB FOR)</a:t>
            </a:r>
          </a:p>
        </p:txBody>
      </p:sp>
      <p:pic>
        <p:nvPicPr>
          <p:cNvPr id="12" name="Picture 2" descr="Whatcom County Health - Home | Facebook">
            <a:extLst>
              <a:ext uri="{FF2B5EF4-FFF2-40B4-BE49-F238E27FC236}">
                <a16:creationId xmlns:a16="http://schemas.microsoft.com/office/drawing/2014/main" id="{94B3BFC5-ECEB-4128-848C-BB5F40706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274443"/>
            <a:ext cx="1510035" cy="151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00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219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Jori Burnett</dc:creator>
  <cp:lastModifiedBy>Susan Duncan</cp:lastModifiedBy>
  <cp:revision>1</cp:revision>
  <dcterms:created xsi:type="dcterms:W3CDTF">2020-06-05T22:11:28Z</dcterms:created>
  <dcterms:modified xsi:type="dcterms:W3CDTF">2020-06-08T17:27:05Z</dcterms:modified>
</cp:coreProperties>
</file>