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Debt Limits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F1-4652-948C-D2C8A08402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F1-4652-948C-D2C8A08402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F1-4652-948C-D2C8A08402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BF1-4652-948C-D2C8A08402F8}"/>
              </c:ext>
            </c:extLst>
          </c:dPt>
          <c:dLbls>
            <c:dLbl>
              <c:idx val="0"/>
              <c:layout>
                <c:manualLayout>
                  <c:x val="-0.20372369858543429"/>
                  <c:y val="1.4632610966756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F1-4652-948C-D2C8A08402F8}"/>
                </c:ext>
              </c:extLst>
            </c:dLbl>
            <c:dLbl>
              <c:idx val="1"/>
              <c:layout>
                <c:manualLayout>
                  <c:x val="0.15754274201557866"/>
                  <c:y val="-0.104849187002759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F1-4652-948C-D2C8A08402F8}"/>
                </c:ext>
              </c:extLst>
            </c:dLbl>
            <c:dLbl>
              <c:idx val="2"/>
              <c:layout>
                <c:manualLayout>
                  <c:x val="8.711553468310608E-2"/>
                  <c:y val="0.121341512415954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F1-4652-948C-D2C8A08402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Total Debt</c:v>
                </c:pt>
                <c:pt idx="1">
                  <c:v>Non-voted </c:v>
                </c:pt>
                <c:pt idx="2">
                  <c:v>Voted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2.5000000000000001E-2</c:v>
                </c:pt>
                <c:pt idx="1">
                  <c:v>1.4999999999999999E-2</c:v>
                </c:pt>
                <c:pt idx="2" formatCode="0%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98-441C-BE21-EB5AE4AFFF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General Obligation Debt Capacity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Debt Capacity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EF-401A-AE01-CF2B79F7DC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EF-401A-AE01-CF2B79F7DC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EF-401A-AE01-CF2B79F7DC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0EF-401A-AE01-CF2B79F7DCEF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$6,705,267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EF-401A-AE01-CF2B79F7DCE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$228,521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EF-401A-AE01-CF2B79F7DCE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$19,763,490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EF-401A-AE01-CF2B79F7DC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1">
                  <c:v>Non-Voted Debt</c:v>
                </c:pt>
                <c:pt idx="2">
                  <c:v>Voted</c:v>
                </c:pt>
                <c:pt idx="3">
                  <c:v>Remaining Non-Voted Capacity</c:v>
                </c:pt>
              </c:strCache>
            </c:strRef>
          </c:cat>
          <c:val>
            <c:numRef>
              <c:f>Sheet1!$B$2:$B$5</c:f>
              <c:numCache>
                <c:formatCode>"$"#,##0_);[Red]\("$"#,##0\)</c:formatCode>
                <c:ptCount val="4"/>
                <c:pt idx="1">
                  <c:v>7424367</c:v>
                </c:pt>
                <c:pt idx="2">
                  <c:v>283188</c:v>
                </c:pt>
                <c:pt idx="3">
                  <c:v>16375633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EF-401A-AE01-CF2B79F7DC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9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2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89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97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93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72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1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0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03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47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18957-8565-4F03-9C33-333F7548FB56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0690-BBB5-4F9C-83CF-677EE0CAF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05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4closurefraud.org/2013/06/24/promontory-financial-group-paid-more-than-900-million-for-independent-foreclosure-review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condoit.wordpress.com/category/financia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condoit.wordpress.com/category/financia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condoit.wordpress.com/category/financia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condoit.wordpress.com/category/financia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128070&amp;picture=money-tre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128070&amp;picture=money-tre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128070&amp;picture=money-tre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128070&amp;picture=money-tre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C73CE-D2C9-45C3-966F-988818517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773" y="1744910"/>
            <a:ext cx="4927077" cy="578840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      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6600" dirty="0"/>
              <a:t>DEBT</a:t>
            </a:r>
            <a:br>
              <a:rPr lang="en-US" sz="6600" dirty="0"/>
            </a:br>
            <a:br>
              <a:rPr lang="en-US" sz="6600" dirty="0"/>
            </a:br>
            <a:r>
              <a:rPr lang="en-US" sz="3200" dirty="0"/>
              <a:t>Types of Municipal Debt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Debt Limits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Calculating Debt Capacity</a:t>
            </a:r>
            <a:br>
              <a:rPr lang="en-US" sz="3200" dirty="0"/>
            </a:br>
            <a:br>
              <a:rPr lang="en-US" sz="3200" dirty="0"/>
            </a:br>
            <a:br>
              <a:rPr lang="en-US" sz="6600" dirty="0"/>
            </a:br>
            <a:br>
              <a:rPr lang="en-US" sz="6600" dirty="0"/>
            </a:br>
            <a:endParaRPr lang="en-US" sz="6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DE061D-9573-4187-82FB-FCF33B4C5E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10796" y="727788"/>
            <a:ext cx="66008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84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BD9B-80BE-4FA4-9188-3E41BF98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Financing in Progress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F25D61-DCCF-4A92-9B3C-5D7707AB034D}"/>
              </a:ext>
            </a:extLst>
          </p:cNvPr>
          <p:cNvSpPr txBox="1"/>
          <p:nvPr/>
        </p:nvSpPr>
        <p:spPr>
          <a:xfrm>
            <a:off x="1149292" y="1098958"/>
            <a:ext cx="980673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4"/>
            </a:pPr>
            <a:endParaRPr lang="en-US" dirty="0"/>
          </a:p>
          <a:p>
            <a:r>
              <a:rPr lang="en-US" sz="2400" dirty="0"/>
              <a:t>1) Water and Sewer Revenue Bonds $5.7 million for:</a:t>
            </a:r>
          </a:p>
          <a:p>
            <a:r>
              <a:rPr lang="en-US" sz="2400" dirty="0"/>
              <a:t>                     	A) Water Treatment Plant Upgrade</a:t>
            </a:r>
          </a:p>
          <a:p>
            <a:r>
              <a:rPr lang="en-US" sz="2400" dirty="0"/>
              <a:t>		    		B) Shop Well 2 Well House</a:t>
            </a:r>
          </a:p>
          <a:p>
            <a:endParaRPr lang="en-US" sz="2400" dirty="0"/>
          </a:p>
          <a:p>
            <a:r>
              <a:rPr lang="en-US" sz="2400" dirty="0"/>
              <a:t>2) 2011 Water and Sewer Bond Refunding</a:t>
            </a:r>
          </a:p>
          <a:p>
            <a:endParaRPr lang="en-US" sz="2400" dirty="0"/>
          </a:p>
          <a:p>
            <a:r>
              <a:rPr lang="en-US" sz="2400" dirty="0"/>
              <a:t>3) 2010 Limited Tax General Obligation Bond Refunding</a:t>
            </a:r>
          </a:p>
          <a:p>
            <a:endParaRPr lang="en-US" sz="2400" dirty="0"/>
          </a:p>
          <a:p>
            <a:r>
              <a:rPr lang="en-US" sz="2400" dirty="0"/>
              <a:t>4) Water and Sewer Revenue Bond Anticipation Note (RAN)</a:t>
            </a:r>
          </a:p>
          <a:p>
            <a:r>
              <a:rPr lang="en-US" sz="2400" dirty="0"/>
              <a:t>				A) Cash Flow for Wastewater Treatment Plant Upgrade</a:t>
            </a:r>
          </a:p>
          <a:p>
            <a:endParaRPr lang="en-US" sz="2400" dirty="0"/>
          </a:p>
          <a:p>
            <a:r>
              <a:rPr lang="en-US" sz="2400" dirty="0"/>
              <a:t>5) Limited Tax General Obligation Grant Anticipation (GAN) </a:t>
            </a:r>
          </a:p>
          <a:p>
            <a:r>
              <a:rPr lang="en-US" sz="2400" dirty="0"/>
              <a:t>				A) Cash Flow for Thornton Project	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12039A-467B-4676-9B9D-D2D6E21BA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529893" y="4189601"/>
            <a:ext cx="2871831" cy="23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0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BD9B-80BE-4FA4-9188-3E41BF98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Types of Municipal Debt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F25D61-DCCF-4A92-9B3C-5D7707AB034D}"/>
              </a:ext>
            </a:extLst>
          </p:cNvPr>
          <p:cNvSpPr txBox="1"/>
          <p:nvPr/>
        </p:nvSpPr>
        <p:spPr>
          <a:xfrm>
            <a:off x="1149292" y="1098958"/>
            <a:ext cx="860710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General Obligation (GO) Debt: Secured by the full faith and credit of the local government issuing the debt. The City pledges it’s tax revenues to pay debt payments. If a default occurs, the bond owners have a legal claim on all general income.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		A. Limited tax general obligation (LTGO) bonds (also called “councilmanic” bonds 		or non-voted debt), may be issued by Council.</a:t>
            </a:r>
          </a:p>
          <a:p>
            <a:endParaRPr lang="en-US" dirty="0"/>
          </a:p>
          <a:p>
            <a:r>
              <a:rPr lang="en-US" dirty="0"/>
              <a:t>		B. Unlimited tax general obligation (UTGO) bonds (also called voted debt) must  		be approved by 60% of the voters, with a voter turnout equal to at least 40% of 		those who voted in the most recent election. Debt service payments are from an 		excess levy on property taxes.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2.  	Revenue Debt: Unlike GO debt, which relies on taxation, revenue debt is guaranteed   	by specific revenues (Water, Sewer, Storm).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 startAt="3"/>
            </a:pPr>
            <a:r>
              <a:rPr lang="en-US" dirty="0"/>
              <a:t>Special Assessment Debt: </a:t>
            </a:r>
          </a:p>
          <a:p>
            <a:pPr marL="342900" indent="-342900">
              <a:buAutoNum type="arabicPeriod" startAt="3"/>
            </a:pPr>
            <a:endParaRPr lang="en-US" dirty="0"/>
          </a:p>
          <a:p>
            <a:r>
              <a:rPr lang="en-US" dirty="0"/>
              <a:t>	A. Local Improvement District LID: debt repaid from assessments against those who 	directly benefit from the project. Example: a road improvement project that benefits 	a specific subset of the population. The City will form an (LID) and assess the property 	owners.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12039A-467B-4676-9B9D-D2D6E21BA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529893" y="4189601"/>
            <a:ext cx="2871831" cy="23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4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BD9B-80BE-4FA4-9188-3E41BF98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Types of Municipal Debt continued: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F25D61-DCCF-4A92-9B3C-5D7707AB034D}"/>
              </a:ext>
            </a:extLst>
          </p:cNvPr>
          <p:cNvSpPr txBox="1"/>
          <p:nvPr/>
        </p:nvSpPr>
        <p:spPr>
          <a:xfrm>
            <a:off x="1149292" y="1089627"/>
            <a:ext cx="860710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	B. Utility Local Improvement District (ULID): Similar to LID. The primary 	difference is that revenue bonds must be issued for ULIDs, and the bonds are backed 	by both assessments and utility revenues.</a:t>
            </a:r>
          </a:p>
          <a:p>
            <a:endParaRPr lang="en-US" dirty="0"/>
          </a:p>
          <a:p>
            <a:pPr marL="342900" indent="-342900">
              <a:buAutoNum type="arabicPeriod" startAt="4"/>
            </a:pPr>
            <a:r>
              <a:rPr lang="en-US" dirty="0"/>
              <a:t>Lease-Purchase Agreements: Installment payments are made to a vendor or a third party investor over time, acquiring the property (if the City wishes to do so) at the end of the lease period for a nominal payment.</a:t>
            </a:r>
          </a:p>
          <a:p>
            <a:pPr marL="342900" indent="-342900">
              <a:buAutoNum type="arabicPeriod" startAt="4"/>
            </a:pPr>
            <a:endParaRPr lang="en-US" dirty="0"/>
          </a:p>
          <a:p>
            <a:pPr marL="342900" indent="-342900">
              <a:buAutoNum type="arabicPeriod" startAt="4"/>
            </a:pPr>
            <a:r>
              <a:rPr lang="en-US" dirty="0"/>
              <a:t>Certificates of Participation (COPS): A lease transformed into a marketable security. Underwriters sell shares in the lease to investors who purchase them for the same reason they purchase bonds. Example: LOCAL program of the Office of the State Treasurer. This program aggregates small purchases by several jurisdictions into a single bond to create volume savings on issuance costs. COPS typically finance purchases of equipment that are too small to individually warrant the cost of issuing a bond, and for which conventional bank financing is too expensive.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6.   Federal and State Loans: Loans through government agencies such as Department of                	Ecology (DOE) and U.S. Department of Agriculture (USDA). </a:t>
            </a:r>
          </a:p>
          <a:p>
            <a:pPr marL="342900" indent="-342900">
              <a:buAutoNum type="arabicPeriod" startAt="4"/>
            </a:pPr>
            <a:endParaRPr lang="en-US" dirty="0"/>
          </a:p>
          <a:p>
            <a:pPr marL="342900" indent="-342900">
              <a:buAutoNum type="arabicPeriod" startAt="7"/>
            </a:pPr>
            <a:r>
              <a:rPr lang="en-US" dirty="0"/>
              <a:t>Refunding Bonds: A procedure where an issuer (City) refinances an outstanding bond    	issue by issuing new bonds because interest rates have fallen.</a:t>
            </a:r>
          </a:p>
          <a:p>
            <a:pPr marL="342900" indent="-342900">
              <a:buAutoNum type="arabicPeriod" startAt="7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12039A-467B-4676-9B9D-D2D6E21BA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529893" y="4189601"/>
            <a:ext cx="2871831" cy="23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94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BD9B-80BE-4FA4-9188-3E41BF98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Types of Municipal Debt continued: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F25D61-DCCF-4A92-9B3C-5D7707AB034D}"/>
              </a:ext>
            </a:extLst>
          </p:cNvPr>
          <p:cNvSpPr txBox="1"/>
          <p:nvPr/>
        </p:nvSpPr>
        <p:spPr>
          <a:xfrm>
            <a:off x="1149292" y="1098958"/>
            <a:ext cx="86071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4"/>
            </a:pPr>
            <a:endParaRPr lang="en-US" dirty="0"/>
          </a:p>
          <a:p>
            <a:endParaRPr lang="en-US" dirty="0"/>
          </a:p>
          <a:p>
            <a:r>
              <a:rPr lang="en-US" dirty="0"/>
              <a:t>8.	TANs, BANs, RANs, and GANs: TANs (tax anticipation notes), BANs (bond anticipation 	notes), RANs (revenue anticipation notes), and GANs (grant anticipation notes) are 	</a:t>
            </a:r>
            <a:r>
              <a:rPr lang="en-US" u="sng" dirty="0"/>
              <a:t>short-term</a:t>
            </a:r>
            <a:r>
              <a:rPr lang="en-US" dirty="0"/>
              <a:t> borrowing repaid out of money derived from the source(s) in anticipation 	of which they were issued or from any money otherwise legally available.</a:t>
            </a:r>
          </a:p>
          <a:p>
            <a:pPr marL="342900" indent="-342900">
              <a:buAutoNum type="arabicPeriod" startAt="7"/>
            </a:pPr>
            <a:endParaRPr lang="en-US" dirty="0"/>
          </a:p>
          <a:p>
            <a:r>
              <a:rPr lang="en-US" dirty="0"/>
              <a:t>         Example: GAN for Thornton Overpass project to use as working capital until 	reimbursed by State grant.</a:t>
            </a:r>
          </a:p>
          <a:p>
            <a:endParaRPr lang="en-US" dirty="0"/>
          </a:p>
          <a:p>
            <a:r>
              <a:rPr lang="en-US" dirty="0"/>
              <a:t>	Example: RAN for WWTP project to use as working capital until reimbursed by DOE.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12039A-467B-4676-9B9D-D2D6E21BA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529893" y="4189601"/>
            <a:ext cx="2871831" cy="23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60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97111A-9CBD-42E0-92AD-EC25AACC4F3D}"/>
              </a:ext>
            </a:extLst>
          </p:cNvPr>
          <p:cNvSpPr txBox="1"/>
          <p:nvPr/>
        </p:nvSpPr>
        <p:spPr>
          <a:xfrm>
            <a:off x="4001549" y="209726"/>
            <a:ext cx="3456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Debt Limits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9A4EC7-61D3-4250-8B4D-3E88D4AE971D}"/>
              </a:ext>
            </a:extLst>
          </p:cNvPr>
          <p:cNvSpPr txBox="1"/>
          <p:nvPr/>
        </p:nvSpPr>
        <p:spPr>
          <a:xfrm>
            <a:off x="1040235" y="979167"/>
            <a:ext cx="87413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General Obligation (GO) Debt Limits</a:t>
            </a:r>
            <a:r>
              <a:rPr lang="en-US" dirty="0"/>
              <a:t>: </a:t>
            </a:r>
          </a:p>
          <a:p>
            <a:r>
              <a:rPr lang="en-US" dirty="0"/>
              <a:t>Based on a percentage of taxable property values. </a:t>
            </a:r>
          </a:p>
          <a:p>
            <a:endParaRPr lang="en-US" dirty="0"/>
          </a:p>
          <a:p>
            <a:r>
              <a:rPr lang="en-US" dirty="0"/>
              <a:t>	A. </a:t>
            </a:r>
            <a:r>
              <a:rPr lang="en-US" b="1" dirty="0"/>
              <a:t>Constitutional (Washington State Constitution) Debt Limits:</a:t>
            </a:r>
            <a:r>
              <a:rPr lang="en-US" dirty="0"/>
              <a:t> The level of debt 	limitation is separated into non-voted and total debt. </a:t>
            </a:r>
          </a:p>
          <a:p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Non-voted debt (also called “councilmanic” or limited tax general obligation (LTGO) cannot be greater than 1.5% of assessed value (AV) of taxable properties in the jurisdiction.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Total debt (including voted and non-voted debt) cannot be greater than 5% of AV. However, cities can increase their total debt limit by an additional 5% with voter approval (to a total of 10%) for water and sewer.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Constitutional debt limits represent the maximum debt a jurisdiction would ever be allowed.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ABDFDF-E8DB-4EC6-80A0-F0DF1584B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100103" y="4941115"/>
            <a:ext cx="1502351" cy="1265820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46F6AA14-2460-4E79-A115-3900922E07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1448551"/>
              </p:ext>
            </p:extLst>
          </p:nvPr>
        </p:nvGraphicFramePr>
        <p:xfrm>
          <a:off x="8539992" y="1593908"/>
          <a:ext cx="2551185" cy="225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3729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97111A-9CBD-42E0-92AD-EC25AACC4F3D}"/>
              </a:ext>
            </a:extLst>
          </p:cNvPr>
          <p:cNvSpPr txBox="1"/>
          <p:nvPr/>
        </p:nvSpPr>
        <p:spPr>
          <a:xfrm>
            <a:off x="2290194" y="58723"/>
            <a:ext cx="62497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Debt Limits continued</a:t>
            </a:r>
          </a:p>
          <a:p>
            <a:pPr algn="ctr"/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9A4EC7-61D3-4250-8B4D-3E88D4AE971D}"/>
              </a:ext>
            </a:extLst>
          </p:cNvPr>
          <p:cNvSpPr txBox="1"/>
          <p:nvPr/>
        </p:nvSpPr>
        <p:spPr>
          <a:xfrm>
            <a:off x="889233" y="864067"/>
            <a:ext cx="618425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Obligation (GO) Debt Limits:</a:t>
            </a:r>
          </a:p>
          <a:p>
            <a:endParaRPr lang="en-US" dirty="0"/>
          </a:p>
          <a:p>
            <a:r>
              <a:rPr lang="en-US" dirty="0"/>
              <a:t>	A. </a:t>
            </a:r>
            <a:r>
              <a:rPr lang="en-US" b="1" dirty="0"/>
              <a:t>Statutory Debt Limits</a:t>
            </a:r>
            <a:r>
              <a:rPr lang="en-US" dirty="0"/>
              <a:t>: Set at a lower level based on 	the legislature’s perception of what is a safe and 	reasonable amount of debt load to carry.  Taken into 	consideration the cumulative debt impacts of 	overlapping taxing districts on local communities.</a:t>
            </a:r>
          </a:p>
          <a:p>
            <a:endParaRPr lang="en-US" dirty="0"/>
          </a:p>
          <a:p>
            <a:r>
              <a:rPr lang="en-US" dirty="0"/>
              <a:t>	Different government types have different debt limits.</a:t>
            </a:r>
          </a:p>
          <a:p>
            <a:endParaRPr lang="en-US" dirty="0"/>
          </a:p>
          <a:p>
            <a:r>
              <a:rPr lang="en-US" dirty="0"/>
              <a:t>		Cities (Ferndale)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/>
              <a:t>Non-voted debt </a:t>
            </a:r>
            <a:r>
              <a:rPr lang="en-US" dirty="0"/>
              <a:t>(also called “councilmanic” or limited tax general obligation (LTGO) cannot be greater than 1.5% of assessed value (AV) of taxable properties in the jurisdiction.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/>
              <a:t>Total debt </a:t>
            </a:r>
            <a:r>
              <a:rPr lang="en-US" dirty="0"/>
              <a:t>(including voted and non-voted debt) cannot be greater than 2.5% of AV. However, cities can increase their total debt limit by an additional 2.5% with voter approval for water and sewer, plus additional 2.5% for open space, parks, and economic development facilities (7.5% total).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ABDFDF-E8DB-4EC6-80A0-F0DF1584B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100103" y="4941115"/>
            <a:ext cx="1502351" cy="1265820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46F6AA14-2460-4E79-A115-3900922E07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1731397"/>
              </p:ext>
            </p:extLst>
          </p:nvPr>
        </p:nvGraphicFramePr>
        <p:xfrm>
          <a:off x="8338078" y="970741"/>
          <a:ext cx="3524050" cy="2986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02084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97111A-9CBD-42E0-92AD-EC25AACC4F3D}"/>
              </a:ext>
            </a:extLst>
          </p:cNvPr>
          <p:cNvSpPr txBox="1"/>
          <p:nvPr/>
        </p:nvSpPr>
        <p:spPr>
          <a:xfrm>
            <a:off x="2290194" y="58723"/>
            <a:ext cx="62497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Debt Limits continued</a:t>
            </a:r>
          </a:p>
          <a:p>
            <a:pPr algn="ctr"/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9A4EC7-61D3-4250-8B4D-3E88D4AE971D}"/>
              </a:ext>
            </a:extLst>
          </p:cNvPr>
          <p:cNvSpPr txBox="1"/>
          <p:nvPr/>
        </p:nvSpPr>
        <p:spPr>
          <a:xfrm>
            <a:off x="889233" y="864067"/>
            <a:ext cx="61842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Revenue Bonds </a:t>
            </a:r>
            <a:r>
              <a:rPr lang="en-US" dirty="0"/>
              <a:t>are not subject to constitutional or statutory debt limits. The bond market does limit debt to the amount that enough revenue can be generated to make the bond payments.</a:t>
            </a:r>
          </a:p>
          <a:p>
            <a:endParaRPr lang="en-US" dirty="0"/>
          </a:p>
          <a:p>
            <a:r>
              <a:rPr lang="en-US" b="1" dirty="0"/>
              <a:t>LIDs</a:t>
            </a:r>
            <a:r>
              <a:rPr lang="en-US" dirty="0"/>
              <a:t> are not subject to constitutional or statutory debt limits since the debt payments are paid by property owners.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ABDFDF-E8DB-4EC6-80A0-F0DF1584B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100103" y="4941115"/>
            <a:ext cx="1502351" cy="126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820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97111A-9CBD-42E0-92AD-EC25AACC4F3D}"/>
              </a:ext>
            </a:extLst>
          </p:cNvPr>
          <p:cNvSpPr txBox="1"/>
          <p:nvPr/>
        </p:nvSpPr>
        <p:spPr>
          <a:xfrm>
            <a:off x="1761688" y="0"/>
            <a:ext cx="79024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Calculating GO Debt Capacity</a:t>
            </a:r>
          </a:p>
          <a:p>
            <a:pPr algn="ctr"/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9A4EC7-61D3-4250-8B4D-3E88D4AE971D}"/>
              </a:ext>
            </a:extLst>
          </p:cNvPr>
          <p:cNvSpPr txBox="1"/>
          <p:nvPr/>
        </p:nvSpPr>
        <p:spPr>
          <a:xfrm>
            <a:off x="1660849" y="671804"/>
            <a:ext cx="615086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/>
              <a:t>Assessed Value (AV) $1,764,597,294</a:t>
            </a:r>
          </a:p>
          <a:p>
            <a:r>
              <a:rPr lang="en-US" sz="1400" b="1" dirty="0"/>
              <a:t>Non-Voted Debt $6,705,267 (.38% of AV)</a:t>
            </a:r>
          </a:p>
          <a:p>
            <a:r>
              <a:rPr lang="en-US" sz="1400" b="1" dirty="0"/>
              <a:t>Voted Debt $228,521 (.01% of AV)</a:t>
            </a:r>
          </a:p>
          <a:p>
            <a:endParaRPr lang="en-US" sz="1400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				</a:t>
            </a:r>
            <a:r>
              <a:rPr lang="en-US" dirty="0">
                <a:highlight>
                  <a:srgbClr val="C0C0C0"/>
                </a:highlight>
              </a:rPr>
              <a:t>Overall Debt Limit</a:t>
            </a:r>
          </a:p>
          <a:p>
            <a:r>
              <a:rPr lang="en-US" dirty="0"/>
              <a:t>	    		      $44,114,932 </a:t>
            </a:r>
            <a:r>
              <a:rPr lang="en-US" sz="1400" dirty="0"/>
              <a:t>(AV x 2.5%)</a:t>
            </a:r>
            <a:endParaRPr lang="en-US" dirty="0"/>
          </a:p>
          <a:p>
            <a:r>
              <a:rPr lang="en-US" dirty="0"/>
              <a:t>	Current Debt						As % of AV</a:t>
            </a:r>
          </a:p>
          <a:p>
            <a:r>
              <a:rPr lang="en-US" dirty="0"/>
              <a:t>	$6,933,788						</a:t>
            </a:r>
            <a:r>
              <a:rPr lang="en-US" sz="1400" dirty="0"/>
              <a:t>(Max: 2.5%)</a:t>
            </a:r>
          </a:p>
          <a:p>
            <a:r>
              <a:rPr lang="en-US" sz="1400" dirty="0"/>
              <a:t>							                    0.39% ($6,933,788/AV)</a:t>
            </a:r>
          </a:p>
          <a:p>
            <a:endParaRPr lang="en-US" sz="1400" dirty="0"/>
          </a:p>
          <a:p>
            <a:r>
              <a:rPr lang="en-US" sz="1400" dirty="0"/>
              <a:t>			</a:t>
            </a:r>
            <a:r>
              <a:rPr lang="en-US" dirty="0">
                <a:highlight>
                  <a:srgbClr val="C0C0C0"/>
                </a:highlight>
              </a:rPr>
              <a:t>Total Remaining Debt Capacity</a:t>
            </a:r>
          </a:p>
          <a:p>
            <a:r>
              <a:rPr lang="en-US" dirty="0"/>
              <a:t>	     $37,181,144 (</a:t>
            </a:r>
            <a:r>
              <a:rPr lang="en-US" sz="1400" dirty="0"/>
              <a:t>Overall debt limit minus current debt</a:t>
            </a:r>
            <a:r>
              <a:rPr lang="en-US" dirty="0"/>
              <a:t>)</a:t>
            </a:r>
          </a:p>
          <a:p>
            <a:endParaRPr lang="en-US" dirty="0">
              <a:highlight>
                <a:srgbClr val="C0C0C0"/>
              </a:highlight>
            </a:endParaRPr>
          </a:p>
          <a:p>
            <a:r>
              <a:rPr lang="en-US" dirty="0"/>
              <a:t>Remaining That Can be Used				As % of AV</a:t>
            </a:r>
          </a:p>
          <a:p>
            <a:r>
              <a:rPr lang="en-US" dirty="0"/>
              <a:t>As Non-Voted Debt						(</a:t>
            </a:r>
            <a:r>
              <a:rPr lang="en-US" sz="1400" dirty="0"/>
              <a:t>Max:1.5%)</a:t>
            </a:r>
          </a:p>
          <a:p>
            <a:r>
              <a:rPr lang="en-US" sz="1400" dirty="0"/>
              <a:t>$19,763,490  (AV x 1.12%)					1.12%	 (1.5%-.38%)	   									</a:t>
            </a:r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/>
          </a:p>
          <a:p>
            <a:r>
              <a:rPr lang="en-US" dirty="0"/>
              <a:t>		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ABDFDF-E8DB-4EC6-80A0-F0DF1584B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100103" y="4941115"/>
            <a:ext cx="1502351" cy="1265820"/>
          </a:xfrm>
          <a:prstGeom prst="rect">
            <a:avLst/>
          </a:prstGeom>
        </p:spPr>
      </p:pic>
      <p:pic>
        <p:nvPicPr>
          <p:cNvPr id="6" name="chart">
            <a:extLst>
              <a:ext uri="{FF2B5EF4-FFF2-40B4-BE49-F238E27FC236}">
                <a16:creationId xmlns:a16="http://schemas.microsoft.com/office/drawing/2014/main" id="{91595DD4-A510-4265-A21F-22472F6DD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6956" y="1020885"/>
            <a:ext cx="4345498" cy="271898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053237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797A0C3-4D21-4E38-88EA-238295FD58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9028085"/>
              </p:ext>
            </p:extLst>
          </p:nvPr>
        </p:nvGraphicFramePr>
        <p:xfrm>
          <a:off x="2043404" y="597159"/>
          <a:ext cx="8126963" cy="5570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0465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1494</TotalTime>
  <Words>218</Words>
  <Application>Microsoft Office PowerPoint</Application>
  <PresentationFormat>Widescreen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          DEBT  Types of Municipal Debt  Debt Limits  Calculating Debt Capacity    </vt:lpstr>
      <vt:lpstr>Types of Municipal Debt </vt:lpstr>
      <vt:lpstr>Types of Municipal Debt continued: </vt:lpstr>
      <vt:lpstr>Types of Municipal Debt continued: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Financing in Progress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DEBT</dc:title>
  <dc:creator>Sirke Salminen</dc:creator>
  <cp:lastModifiedBy>Sirke Salminen</cp:lastModifiedBy>
  <cp:revision>75</cp:revision>
  <dcterms:created xsi:type="dcterms:W3CDTF">2019-05-10T16:55:00Z</dcterms:created>
  <dcterms:modified xsi:type="dcterms:W3CDTF">2020-03-10T21:18:10Z</dcterms:modified>
</cp:coreProperties>
</file>