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4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9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7" r:id="rId2"/>
    <p:sldId id="368" r:id="rId3"/>
    <p:sldId id="369" r:id="rId4"/>
    <p:sldId id="372" r:id="rId5"/>
    <p:sldId id="419" r:id="rId6"/>
    <p:sldId id="416" r:id="rId7"/>
    <p:sldId id="414" r:id="rId8"/>
    <p:sldId id="424" r:id="rId9"/>
    <p:sldId id="413" r:id="rId10"/>
    <p:sldId id="403" r:id="rId11"/>
    <p:sldId id="422" r:id="rId12"/>
    <p:sldId id="423" r:id="rId13"/>
    <p:sldId id="421" r:id="rId14"/>
    <p:sldId id="420" r:id="rId15"/>
    <p:sldId id="402" r:id="rId16"/>
    <p:sldId id="415" r:id="rId17"/>
  </p:sldIdLst>
  <p:sldSz cx="12192000" cy="6858000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61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8" userDrawn="1">
          <p15:clr>
            <a:srgbClr val="A4A3A4"/>
          </p15:clr>
        </p15:guide>
        <p15:guide id="2" pos="292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C2D5EC"/>
    <a:srgbClr val="EEB0B0"/>
    <a:srgbClr val="D3E28A"/>
    <a:srgbClr val="95A92A"/>
    <a:srgbClr val="FF0000"/>
    <a:srgbClr val="5B859C"/>
    <a:srgbClr val="FF47F2"/>
    <a:srgbClr val="14C018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18" autoAdjust="0"/>
    <p:restoredTop sz="92460" autoAdjust="0"/>
  </p:normalViewPr>
  <p:slideViewPr>
    <p:cSldViewPr>
      <p:cViewPr varScale="1">
        <p:scale>
          <a:sx n="102" d="100"/>
          <a:sy n="102" d="100"/>
        </p:scale>
        <p:origin x="714" y="108"/>
      </p:cViewPr>
      <p:guideLst>
        <p:guide orient="horz" pos="2160"/>
        <p:guide pos="61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8" d="100"/>
          <a:sy n="98" d="100"/>
        </p:scale>
        <p:origin x="3546" y="84"/>
      </p:cViewPr>
      <p:guideLst>
        <p:guide orient="horz" pos="2208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014" y="0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76AE7F-12E4-4651-9AC1-8F8F815D9236}" type="datetimeFigureOut">
              <a:rPr lang="en-US" smtClean="0"/>
              <a:t>7/18/2017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658444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014" y="6658444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C6AAA3-7262-418B-845C-AB8BA5554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7831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014" y="0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6CF26D-295E-45C4-B4AD-FA3272C63037}" type="datetimeFigureOut">
              <a:rPr lang="en-US" smtClean="0"/>
              <a:pPr/>
              <a:t>7/18/2017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5463"/>
            <a:ext cx="46736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482" y="3330420"/>
            <a:ext cx="7435436" cy="3154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658443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014" y="6658443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092E8F-EDAF-45C9-B7C9-763036A3AC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685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92E8F-EDAF-45C9-B7C9-763036A3AC44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3461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Advantages and disadvantages of each</a:t>
            </a:r>
            <a:r>
              <a:rPr lang="en-US" baseline="0" dirty="0"/>
              <a:t> alternative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92E8F-EDAF-45C9-B7C9-763036A3AC4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4204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\</a:t>
            </a: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92E8F-EDAF-45C9-B7C9-763036A3AC44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061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\</a:t>
            </a: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92E8F-EDAF-45C9-B7C9-763036A3AC44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061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92E8F-EDAF-45C9-B7C9-763036A3AC44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1030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92E8F-EDAF-45C9-B7C9-763036A3AC44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1030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92E8F-EDAF-45C9-B7C9-763036A3AC44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6741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92E8F-EDAF-45C9-B7C9-763036A3AC44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716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92E8F-EDAF-45C9-B7C9-763036A3AC4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88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92E8F-EDAF-45C9-B7C9-763036A3AC4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716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\</a:t>
            </a: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92E8F-EDAF-45C9-B7C9-763036A3AC4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06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92E8F-EDAF-45C9-B7C9-763036A3AC44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103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92E8F-EDAF-45C9-B7C9-763036A3AC44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716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92E8F-EDAF-45C9-B7C9-763036A3AC44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716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92E8F-EDAF-45C9-B7C9-763036A3AC44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103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92E8F-EDAF-45C9-B7C9-763036A3AC44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716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5.xml"/><Relationship Id="rId4" Type="http://schemas.openxmlformats.org/officeDocument/2006/relationships/tags" Target="../tags/tag3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0.xml"/><Relationship Id="rId4" Type="http://schemas.openxmlformats.org/officeDocument/2006/relationships/tags" Target="../tags/tag39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9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11200" y="2743200"/>
            <a:ext cx="7721600" cy="2057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>
                <a:latin typeface="CircularStdBookRegular" panose="020B0604020101020102" pitchFamily="34" charset="0"/>
                <a:cs typeface="CircularStdBookRegular" panose="020B0604020101020102" pitchFamily="34" charset="0"/>
              </a:rPr>
              <a:t>Crescent Bar WWTP</a:t>
            </a:r>
          </a:p>
          <a:p>
            <a:r>
              <a:rPr lang="en-US" sz="2000" dirty="0">
                <a:latin typeface="CircularStdBookRegular" panose="020B0604020101020102" pitchFamily="34" charset="0"/>
                <a:cs typeface="CircularStdBookRegular" panose="020B0604020101020102" pitchFamily="34" charset="0"/>
              </a:rPr>
              <a:t>Grant County PUD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812800" y="3733800"/>
            <a:ext cx="10668000" cy="0"/>
          </a:xfrm>
          <a:prstGeom prst="line">
            <a:avLst/>
          </a:prstGeom>
          <a:ln w="12700">
            <a:solidFill>
              <a:srgbClr val="95A9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984" y="5291328"/>
            <a:ext cx="4675632" cy="130454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64AE2C0-E95D-47CC-AA6F-D30CB9429531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21D4C2C8-FF5A-4E2A-AF4E-8A017F073DE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6CCBA787-4F50-4703-B73D-CD528441F3F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077B2594-F7E2-4C0A-8591-A60476855D6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984" y="5291328"/>
            <a:ext cx="4675632" cy="130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393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04800" y="723900"/>
            <a:ext cx="11582400" cy="114300"/>
          </a:xfrm>
          <a:prstGeom prst="rect">
            <a:avLst/>
          </a:prstGeom>
          <a:solidFill>
            <a:srgbClr val="95A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28600"/>
            <a:ext cx="5791200" cy="533400"/>
          </a:xfrm>
        </p:spPr>
        <p:txBody>
          <a:bodyPr/>
          <a:lstStyle>
            <a:lvl1pPr marL="0" indent="0">
              <a:buNone/>
              <a:defRPr sz="2000" baseline="0">
                <a:latin typeface="CircularStdBookRegular" panose="020B0604020101020102" pitchFamily="34" charset="0"/>
                <a:cs typeface="CircularStdBookRegular" panose="020B0604020101020102" pitchFamily="34" charset="0"/>
              </a:defRPr>
            </a:lvl1pPr>
            <a:lvl2pPr>
              <a:defRPr sz="1400">
                <a:latin typeface="CircularStdBookRegular" panose="020B0604020101020102" pitchFamily="34" charset="0"/>
                <a:cs typeface="CircularStdBookRegular" panose="020B0604020101020102" pitchFamily="34" charset="0"/>
              </a:defRPr>
            </a:lvl2pPr>
            <a:lvl3pPr>
              <a:defRPr sz="1400">
                <a:latin typeface="CircularStdBookRegular" panose="020B0604020101020102" pitchFamily="34" charset="0"/>
                <a:cs typeface="CircularStdBookRegular" panose="020B0604020101020102" pitchFamily="34" charset="0"/>
              </a:defRPr>
            </a:lvl3pPr>
            <a:lvl4pPr>
              <a:defRPr sz="1400">
                <a:latin typeface="CircularStdBookRegular" panose="020B0604020101020102" pitchFamily="34" charset="0"/>
                <a:cs typeface="CircularStdBookRegular" panose="020B0604020101020102" pitchFamily="34" charset="0"/>
              </a:defRPr>
            </a:lvl4pPr>
            <a:lvl5pPr>
              <a:defRPr sz="1400">
                <a:latin typeface="CircularStdBookRegular" panose="020B0604020101020102" pitchFamily="34" charset="0"/>
                <a:cs typeface="CircularStdBookRegular" panose="020B0604020101020102" pitchFamily="34" charset="0"/>
              </a:defRPr>
            </a:lvl5pPr>
          </a:lstStyle>
          <a:p>
            <a:pPr lvl="0"/>
            <a:r>
              <a:rPr lang="en-US" dirty="0"/>
              <a:t>TITLE HERE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6172200"/>
            <a:ext cx="2070608" cy="5777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29" y="177485"/>
            <a:ext cx="432816" cy="432115"/>
          </a:xfrm>
          <a:prstGeom prst="rect">
            <a:avLst/>
          </a:prstGeom>
        </p:spPr>
      </p:pic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165600" y="2895600"/>
            <a:ext cx="3860800" cy="533400"/>
          </a:xfrm>
        </p:spPr>
        <p:txBody>
          <a:bodyPr/>
          <a:lstStyle>
            <a:lvl1pPr marL="0" indent="0" algn="ctr">
              <a:buNone/>
              <a:defRPr sz="2800" baseline="0">
                <a:latin typeface="CircularStdBookRegular" panose="020B0604020101020102" pitchFamily="34" charset="0"/>
                <a:cs typeface="CircularStdBookRegular" panose="020B0604020101020102" pitchFamily="34" charset="0"/>
              </a:defRPr>
            </a:lvl1pPr>
            <a:lvl2pPr>
              <a:defRPr sz="1400">
                <a:latin typeface="CircularStdBookRegular" panose="020B0604020101020102" pitchFamily="34" charset="0"/>
                <a:cs typeface="CircularStdBookRegular" panose="020B0604020101020102" pitchFamily="34" charset="0"/>
              </a:defRPr>
            </a:lvl2pPr>
            <a:lvl3pPr>
              <a:defRPr sz="1400">
                <a:latin typeface="CircularStdBookRegular" panose="020B0604020101020102" pitchFamily="34" charset="0"/>
                <a:cs typeface="CircularStdBookRegular" panose="020B0604020101020102" pitchFamily="34" charset="0"/>
              </a:defRPr>
            </a:lvl3pPr>
            <a:lvl4pPr>
              <a:defRPr sz="1400">
                <a:latin typeface="CircularStdBookRegular" panose="020B0604020101020102" pitchFamily="34" charset="0"/>
                <a:cs typeface="CircularStdBookRegular" panose="020B0604020101020102" pitchFamily="34" charset="0"/>
              </a:defRPr>
            </a:lvl4pPr>
            <a:lvl5pPr>
              <a:defRPr sz="1400">
                <a:latin typeface="CircularStdBookRegular" panose="020B0604020101020102" pitchFamily="34" charset="0"/>
                <a:cs typeface="CircularStdBookRegular" panose="020B0604020101020102" pitchFamily="34" charset="0"/>
              </a:defRPr>
            </a:lvl5pPr>
          </a:lstStyle>
          <a:p>
            <a:pPr lvl="0"/>
            <a:r>
              <a:rPr lang="en-US" dirty="0"/>
              <a:t>TITLE HERE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6172200"/>
            <a:ext cx="2070608" cy="577718"/>
          </a:xfrm>
          <a:prstGeom prst="rect">
            <a:avLst/>
          </a:prstGeom>
        </p:spPr>
      </p:pic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6DFD6C17-A4CA-4BAA-8514-ADAF1A8536F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F56CF076-860A-4368-A352-B1AE623A529B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6172200"/>
            <a:ext cx="2070608" cy="5777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tatic.wixstatic.com/media/5d9837_81ed637dcecb49e79a0a13367215c7e7.png/v1/fill/w_107,h_110,al_c,usm_0.66_1.00_0.01/5d9837_81ed637dcecb49e79a0a13367215c7e7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6096000"/>
            <a:ext cx="647700" cy="66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214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5"/>
            </p:custDataLst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6"/>
            </p:custDataLst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7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8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C71C793-76C2-4F06-858F-3424D277E976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60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4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5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124200" y="1752600"/>
            <a:ext cx="8686800" cy="2057400"/>
          </a:xfrm>
        </p:spPr>
        <p:txBody>
          <a:bodyPr/>
          <a:lstStyle/>
          <a:p>
            <a:r>
              <a:rPr lang="en-US" b="1" dirty="0">
                <a:latin typeface="CircularStdBookRegular" panose="020B0604020101020102" pitchFamily="34" charset="0"/>
                <a:cs typeface="CircularStdBookRegular" panose="020B0604020101020102" pitchFamily="34" charset="0"/>
              </a:rPr>
              <a:t>Wastewater Treatment Plant - Facilities Plan</a:t>
            </a:r>
          </a:p>
          <a:p>
            <a:r>
              <a:rPr lang="en-US" b="1" dirty="0">
                <a:latin typeface="CircularStdBookRegular" panose="020B0604020101020102" pitchFamily="34" charset="0"/>
                <a:cs typeface="CircularStdBookRegular" panose="020B0604020101020102" pitchFamily="34" charset="0"/>
              </a:rPr>
              <a:t>SERP Public Participation Meeting</a:t>
            </a:r>
          </a:p>
          <a:p>
            <a:r>
              <a:rPr lang="en-US" sz="2000" dirty="0">
                <a:latin typeface="CircularStdBookRegular" panose="020B0604020101020102" pitchFamily="34" charset="0"/>
                <a:cs typeface="CircularStdBookRegular" panose="020B0604020101020102" pitchFamily="34" charset="0"/>
              </a:rPr>
              <a:t>City of Ferndale</a:t>
            </a:r>
          </a:p>
        </p:txBody>
      </p:sp>
      <p:pic>
        <p:nvPicPr>
          <p:cNvPr id="1026" name="Picture 2" descr="http://www.cityofferndale.org/wp-content/uploads/2014/04/cropped-COFcircLOGOfern125x12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41434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304800" y="3505200"/>
            <a:ext cx="5867400" cy="259719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Alternatives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1072055"/>
            <a:ext cx="5546009" cy="150124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2432465"/>
            <a:ext cx="5310187" cy="183473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276" y="3962400"/>
            <a:ext cx="5635998" cy="15972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1775" y="4267200"/>
            <a:ext cx="5029200" cy="18351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" y="1219200"/>
            <a:ext cx="4038600" cy="1940957"/>
          </a:xfrm>
          <a:prstGeom prst="roundRect">
            <a:avLst/>
          </a:prstGeom>
          <a:solidFill>
            <a:schemeClr val="tx1">
              <a:alpha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EVALUATION</a:t>
            </a:r>
          </a:p>
          <a:p>
            <a:endParaRPr lang="en-US" u="sng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Treatment Effectiveness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Operations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Physical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Cost – Capital and Operations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5779224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Selected Process</a:t>
            </a:r>
          </a:p>
        </p:txBody>
      </p:sp>
    </p:spTree>
    <p:extLst>
      <p:ext uri="{BB962C8B-B14F-4D97-AF65-F5344CB8AC3E}">
        <p14:creationId xmlns:p14="http://schemas.microsoft.com/office/powerpoint/2010/main" val="783320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Project Description – Proposed Aeration Basins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86200" y="4038600"/>
            <a:ext cx="4038600" cy="1940957"/>
          </a:xfrm>
          <a:prstGeom prst="roundRect">
            <a:avLst/>
          </a:prstGeom>
          <a:solidFill>
            <a:schemeClr val="tx1">
              <a:alpha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FFFFFF"/>
                </a:solidFill>
              </a:rPr>
              <a:t>Aeration Basin</a:t>
            </a:r>
          </a:p>
          <a:p>
            <a:endParaRPr lang="en-US" u="sng" dirty="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Utilize Existing Basins As Much As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Robust Extended Air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Fine Bubble Diffusers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5323102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154113"/>
            <a:ext cx="5715000" cy="275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1875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838200" y="228600"/>
            <a:ext cx="6400800" cy="533400"/>
          </a:xfrm>
        </p:spPr>
        <p:txBody>
          <a:bodyPr/>
          <a:lstStyle/>
          <a:p>
            <a:r>
              <a:rPr lang="en-US" dirty="0"/>
              <a:t>Project Description – Proposed Clarifier Technology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23748" y="4514850"/>
            <a:ext cx="4038600" cy="1634490"/>
          </a:xfrm>
          <a:prstGeom prst="roundRect">
            <a:avLst/>
          </a:prstGeom>
          <a:solidFill>
            <a:schemeClr val="tx1">
              <a:alpha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FFFFFF"/>
                </a:solidFill>
              </a:rPr>
              <a:t>Suction Style Clarifier </a:t>
            </a:r>
          </a:p>
          <a:p>
            <a:endParaRPr lang="en-US" u="sng" dirty="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Viewable RAS Return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Central Feed Configuration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Easy to Remove Drive System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838200"/>
            <a:ext cx="6691265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966151"/>
            <a:ext cx="5168467" cy="3477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RAStroug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423" y="4424998"/>
            <a:ext cx="3213069" cy="2052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1064190"/>
              </p:ext>
            </p:extLst>
          </p:nvPr>
        </p:nvGraphicFramePr>
        <p:xfrm>
          <a:off x="457200" y="4475877"/>
          <a:ext cx="3728903" cy="1956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Drawing" r:id="rId7" imgW="7715160" imgH="4286160" progId="WPDraw30.Drawing">
                  <p:embed/>
                </p:oleObj>
              </mc:Choice>
              <mc:Fallback>
                <p:oleObj name="Drawing" r:id="rId7" imgW="7715160" imgH="4286160" progId="WPDraw30.Drawing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475877"/>
                        <a:ext cx="3728903" cy="19567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3268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2026054"/>
              </p:ext>
            </p:extLst>
          </p:nvPr>
        </p:nvGraphicFramePr>
        <p:xfrm>
          <a:off x="533400" y="914400"/>
          <a:ext cx="9753600" cy="5201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Acrobat Document" r:id="rId4" imgW="7715093" imgH="4114800" progId="AcroExch.Document.7">
                  <p:embed/>
                </p:oleObj>
              </mc:Choice>
              <mc:Fallback>
                <p:oleObj name="Acrobat Document" r:id="rId4" imgW="7715093" imgH="41148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3400" y="914400"/>
                        <a:ext cx="9753600" cy="52019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Nonmonetary Considerations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924800" y="4953000"/>
            <a:ext cx="4114800" cy="1021556"/>
          </a:xfrm>
          <a:prstGeom prst="roundRect">
            <a:avLst/>
          </a:prstGeom>
          <a:solidFill>
            <a:schemeClr val="tx1">
              <a:alpha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Proven Treatment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Straight Forward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Flexible Layout</a:t>
            </a:r>
          </a:p>
        </p:txBody>
      </p:sp>
    </p:spTree>
    <p:extLst>
      <p:ext uri="{BB962C8B-B14F-4D97-AF65-F5344CB8AC3E}">
        <p14:creationId xmlns:p14="http://schemas.microsoft.com/office/powerpoint/2010/main" val="2329558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7222311"/>
              </p:ext>
            </p:extLst>
          </p:nvPr>
        </p:nvGraphicFramePr>
        <p:xfrm>
          <a:off x="533400" y="914400"/>
          <a:ext cx="9753600" cy="5201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Acrobat Document" r:id="rId4" imgW="7715093" imgH="4114800" progId="AcroExch.Document.7">
                  <p:embed/>
                </p:oleObj>
              </mc:Choice>
              <mc:Fallback>
                <p:oleObj name="Acrobat Document" r:id="rId4" imgW="7715093" imgH="41148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3400" y="914400"/>
                        <a:ext cx="9753600" cy="5201920"/>
                      </a:xfrm>
                      <a:prstGeom prst="rect">
                        <a:avLst/>
                      </a:prstGeom>
                      <a:ln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Future Expansion Considerations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848600" y="5399723"/>
            <a:ext cx="4114800" cy="408623"/>
          </a:xfrm>
          <a:prstGeom prst="roundRect">
            <a:avLst/>
          </a:prstGeom>
          <a:solidFill>
            <a:schemeClr val="tx1">
              <a:alpha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Room for Future Expansion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895600" y="3429000"/>
            <a:ext cx="1447800" cy="7620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572000" y="3810000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114675" y="3533001"/>
            <a:ext cx="10096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C00000"/>
                </a:solidFill>
              </a:rPr>
              <a:t>FUTURE AERATION BASIN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67125" y="4552830"/>
            <a:ext cx="895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C00000"/>
                </a:solidFill>
              </a:rPr>
              <a:t>FUTURE CLARIFIER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67700" y="464820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C00000"/>
                </a:solidFill>
              </a:rPr>
              <a:t>FUTURE UV EQUIPMENT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8763000" y="3657602"/>
            <a:ext cx="0" cy="99059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343400" y="4267201"/>
            <a:ext cx="304800" cy="3810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5257800" y="3352800"/>
            <a:ext cx="228600" cy="228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5219700" y="3886200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031581" y="3786187"/>
            <a:ext cx="1524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5031581" y="3595686"/>
            <a:ext cx="228600" cy="214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007769" y="3824287"/>
            <a:ext cx="762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5104209" y="3938587"/>
            <a:ext cx="54769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610600" y="3482579"/>
            <a:ext cx="152400" cy="45719"/>
          </a:xfrm>
          <a:prstGeom prst="rect">
            <a:avLst/>
          </a:prstGeom>
          <a:solidFill>
            <a:srgbClr val="C00000"/>
          </a:solidFill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25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Cost Comparison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0027469"/>
              </p:ext>
            </p:extLst>
          </p:nvPr>
        </p:nvGraphicFramePr>
        <p:xfrm>
          <a:off x="1447800" y="1447800"/>
          <a:ext cx="9143999" cy="3804379"/>
        </p:xfrm>
        <a:graphic>
          <a:graphicData uri="http://schemas.openxmlformats.org/drawingml/2006/table">
            <a:tbl>
              <a:tblPr firstRow="1" firstCol="1" bandRow="1"/>
              <a:tblGrid>
                <a:gridCol w="1554144">
                  <a:extLst>
                    <a:ext uri="{9D8B030D-6E8A-4147-A177-3AD203B41FA5}">
                      <a16:colId xmlns:a16="http://schemas.microsoft.com/office/drawing/2014/main" val="2657867819"/>
                    </a:ext>
                  </a:extLst>
                </a:gridCol>
                <a:gridCol w="1364613">
                  <a:extLst>
                    <a:ext uri="{9D8B030D-6E8A-4147-A177-3AD203B41FA5}">
                      <a16:colId xmlns:a16="http://schemas.microsoft.com/office/drawing/2014/main" val="1618104811"/>
                    </a:ext>
                  </a:extLst>
                </a:gridCol>
                <a:gridCol w="1693703">
                  <a:extLst>
                    <a:ext uri="{9D8B030D-6E8A-4147-A177-3AD203B41FA5}">
                      <a16:colId xmlns:a16="http://schemas.microsoft.com/office/drawing/2014/main" val="2987149867"/>
                    </a:ext>
                  </a:extLst>
                </a:gridCol>
                <a:gridCol w="1537486">
                  <a:extLst>
                    <a:ext uri="{9D8B030D-6E8A-4147-A177-3AD203B41FA5}">
                      <a16:colId xmlns:a16="http://schemas.microsoft.com/office/drawing/2014/main" val="4158759609"/>
                    </a:ext>
                  </a:extLst>
                </a:gridCol>
                <a:gridCol w="1437742">
                  <a:extLst>
                    <a:ext uri="{9D8B030D-6E8A-4147-A177-3AD203B41FA5}">
                      <a16:colId xmlns:a16="http://schemas.microsoft.com/office/drawing/2014/main" val="2590956744"/>
                    </a:ext>
                  </a:extLst>
                </a:gridCol>
                <a:gridCol w="1556311">
                  <a:extLst>
                    <a:ext uri="{9D8B030D-6E8A-4147-A177-3AD203B41FA5}">
                      <a16:colId xmlns:a16="http://schemas.microsoft.com/office/drawing/2014/main" val="649521657"/>
                    </a:ext>
                  </a:extLst>
                </a:gridCol>
              </a:tblGrid>
              <a:tr h="11317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Process Alternatives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40" marR="611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Equipment Cost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40" marR="611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Construction Cost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40" marR="611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TOTAL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40" marR="611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Annual</a:t>
                      </a:r>
                      <a:r>
                        <a:rPr lang="en-US" sz="1800" b="1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O&amp;M Cost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40" marR="611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Year Life Cycle</a:t>
                      </a:r>
                      <a:r>
                        <a:rPr lang="en-US" sz="1800" b="1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Cost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40" marR="611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268642"/>
                  </a:ext>
                </a:extLst>
              </a:tr>
              <a:tr h="4648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SBR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40" marR="611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$3,577,000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40" marR="611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$16,881,431</a:t>
                      </a:r>
                    </a:p>
                  </a:txBody>
                  <a:tcPr marL="61140" marR="611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$20,458,431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40" marR="611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$1,167,103</a:t>
                      </a:r>
                    </a:p>
                  </a:txBody>
                  <a:tcPr marL="61140" marR="611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$53,926,848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8304875"/>
                  </a:ext>
                </a:extLst>
              </a:tr>
              <a:tr h="4005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MBR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40" marR="611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$9,441,000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40" marR="611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$22,904,283</a:t>
                      </a:r>
                    </a:p>
                  </a:txBody>
                  <a:tcPr marL="61140" marR="611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$32,345,283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40" marR="611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$1,622,728</a:t>
                      </a:r>
                    </a:p>
                  </a:txBody>
                  <a:tcPr marL="61140" marR="611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$78,879,420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6647429"/>
                  </a:ext>
                </a:extLst>
              </a:tr>
              <a:tr h="6024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Oxidation Ditch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40" marR="611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$2,790,000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40" marR="611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$18,200,160</a:t>
                      </a:r>
                    </a:p>
                  </a:txBody>
                  <a:tcPr marL="61140" marR="611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$20,990,160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40" marR="611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$846,743</a:t>
                      </a:r>
                    </a:p>
                  </a:txBody>
                  <a:tcPr marL="61140" marR="611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$45,271,782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8361462"/>
                  </a:ext>
                </a:extLst>
              </a:tr>
              <a:tr h="6024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Biotreater Process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40" marR="611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$3,117,000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40" marR="611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$19,402,336</a:t>
                      </a:r>
                    </a:p>
                  </a:txBody>
                  <a:tcPr marL="61140" marR="611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$22,519,336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40" marR="611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$1,241,575</a:t>
                      </a:r>
                    </a:p>
                  </a:txBody>
                  <a:tcPr marL="61140" marR="611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$58,123,357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896909"/>
                  </a:ext>
                </a:extLst>
              </a:tr>
              <a:tr h="6024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Extended Aeration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40" marR="611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$3,171,000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40" marR="611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$14,611,519</a:t>
                      </a:r>
                    </a:p>
                  </a:txBody>
                  <a:tcPr marL="61140" marR="611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$17,782,519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40" marR="611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$760,117</a:t>
                      </a:r>
                    </a:p>
                  </a:txBody>
                  <a:tcPr marL="61140" marR="611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$39,580,003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00943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2310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DISCUSSION – PART IV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1447800"/>
            <a:ext cx="10820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280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IV. 	Public Comment Opportunities</a:t>
            </a:r>
          </a:p>
          <a:p>
            <a:pPr lvl="2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endParaRPr lang="en-US" sz="2800" dirty="0">
              <a:solidFill>
                <a:srgbClr val="000000"/>
              </a:solidFill>
              <a:latin typeface="Arial"/>
              <a:ea typeface="Times New Roman"/>
              <a:cs typeface="Times New Roman"/>
            </a:endParaRPr>
          </a:p>
          <a:p>
            <a:pPr lvl="2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280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	a.	Comments at Meeting</a:t>
            </a:r>
          </a:p>
          <a:p>
            <a:pPr lvl="2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280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	b.	Written Comments Regarding Meeting Tonight 		Please provide comments in next two weeks.  			Deadline = July 31, 2017</a:t>
            </a:r>
          </a:p>
          <a:p>
            <a:pPr lvl="2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280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	c.	SEPA</a:t>
            </a:r>
          </a:p>
          <a:p>
            <a:pPr lvl="2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280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		- Advertised on June 28, 2017 and July 5, 2017</a:t>
            </a:r>
          </a:p>
        </p:txBody>
      </p:sp>
    </p:spTree>
    <p:extLst>
      <p:ext uri="{BB962C8B-B14F-4D97-AF65-F5344CB8AC3E}">
        <p14:creationId xmlns:p14="http://schemas.microsoft.com/office/powerpoint/2010/main" val="3872252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726233"/>
            <a:ext cx="108204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2800" dirty="0">
              <a:latin typeface="CircularStdBookRegular" panose="020B0604020101020102" pitchFamily="34" charset="0"/>
              <a:cs typeface="CircularStdBookRegular" panose="020B0604020101020102" pitchFamily="34" charset="0"/>
            </a:endParaRPr>
          </a:p>
          <a:p>
            <a:pPr lvl="0">
              <a:lnSpc>
                <a:spcPct val="150000"/>
              </a:lnSpc>
              <a:buSzPct val="80000"/>
            </a:pPr>
            <a:r>
              <a:rPr lang="en-US" sz="2800" dirty="0">
                <a:latin typeface="+mn-lt"/>
              </a:rPr>
              <a:t>	SERP PUBLIC MEETING</a:t>
            </a:r>
          </a:p>
          <a:p>
            <a:pPr lvl="0">
              <a:lnSpc>
                <a:spcPct val="150000"/>
              </a:lnSpc>
              <a:buSzPct val="80000"/>
            </a:pPr>
            <a:r>
              <a:rPr lang="en-US" sz="2800" dirty="0">
                <a:latin typeface="+mn-lt"/>
              </a:rPr>
              <a:t>	I.	Project Overview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latin typeface="+mn-lt"/>
              </a:rPr>
              <a:t>	II. 	Discussion of Environmental Impacts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latin typeface="+mn-lt"/>
              </a:rPr>
              <a:t>	III.	</a:t>
            </a:r>
            <a:r>
              <a:rPr lang="en-US" sz="2800" dirty="0"/>
              <a:t>Discussion of Alternatives, Costs, and Rate Impacts</a:t>
            </a:r>
          </a:p>
          <a:p>
            <a:pPr lvl="1">
              <a:lnSpc>
                <a:spcPct val="150000"/>
              </a:lnSpc>
            </a:pPr>
            <a:r>
              <a:rPr lang="en-US" sz="2800" dirty="0"/>
              <a:t>	IV.	Public Comment Opportunities</a:t>
            </a:r>
            <a:endParaRPr lang="en-US" sz="2800" dirty="0">
              <a:latin typeface="CircularStdBookRegular" panose="020B0604020101020102" pitchFamily="34" charset="0"/>
              <a:cs typeface="CircularStdBookRegular" panose="020B0604020101020102" pitchFamily="34" charset="0"/>
            </a:endParaRPr>
          </a:p>
          <a:p>
            <a:pPr>
              <a:lnSpc>
                <a:spcPct val="150000"/>
              </a:lnSpc>
            </a:pPr>
            <a:endParaRPr lang="en-US" sz="2800" dirty="0">
              <a:latin typeface="CircularStdBookRegular" panose="020B0604020101020102" pitchFamily="34" charset="0"/>
              <a:cs typeface="CircularStdBookRegular" panose="020B06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296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DISCUSSION – PART I.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52600" y="1295400"/>
            <a:ext cx="9372600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buSzPct val="80000"/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I.	Project Overview</a:t>
            </a:r>
          </a:p>
          <a:p>
            <a:pPr lvl="0">
              <a:buSzPct val="80000"/>
            </a:pPr>
            <a:endParaRPr lang="en-US" sz="2800" dirty="0">
              <a:solidFill>
                <a:srgbClr val="000000"/>
              </a:solidFill>
              <a:latin typeface="Arial"/>
            </a:endParaRPr>
          </a:p>
          <a:p>
            <a:pPr marL="1428750" lvl="2" indent="-514350">
              <a:buFont typeface="+mj-lt"/>
              <a:buAutoNum type="alphaLcPeriod"/>
            </a:pPr>
            <a:r>
              <a:rPr lang="en-US" sz="2800" dirty="0"/>
              <a:t>Project Description</a:t>
            </a:r>
          </a:p>
          <a:p>
            <a:pPr marL="1428750" lvl="2" indent="-514350">
              <a:buFont typeface="+mj-lt"/>
              <a:buAutoNum type="alphaLcPeriod"/>
            </a:pPr>
            <a:r>
              <a:rPr lang="en-US" sz="2800" dirty="0"/>
              <a:t>Funding</a:t>
            </a:r>
          </a:p>
          <a:p>
            <a:pPr marL="1428750" lvl="2" indent="-514350">
              <a:buFont typeface="+mj-lt"/>
              <a:buAutoNum type="alphaLcPeriod"/>
            </a:pPr>
            <a:r>
              <a:rPr lang="en-US" sz="2800" dirty="0"/>
              <a:t>SERP – State Environmental Review Process</a:t>
            </a:r>
          </a:p>
          <a:p>
            <a:pPr>
              <a:lnSpc>
                <a:spcPct val="150000"/>
              </a:lnSpc>
            </a:pPr>
            <a:endParaRPr lang="en-US" dirty="0">
              <a:latin typeface="CircularStdBookRegular" panose="020B0604020101020102" pitchFamily="34" charset="0"/>
              <a:cs typeface="CircularStdBookRegular" panose="020B06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299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Project Description – Existing Conditions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7713"/>
          <a:stretch/>
        </p:blipFill>
        <p:spPr>
          <a:xfrm>
            <a:off x="5166" y="685800"/>
            <a:ext cx="12186834" cy="54163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24600" y="753533"/>
            <a:ext cx="4038600" cy="2553891"/>
          </a:xfrm>
          <a:prstGeom prst="roundRect">
            <a:avLst/>
          </a:prstGeom>
          <a:solidFill>
            <a:schemeClr val="tx1">
              <a:alpha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FERNDALE WWTP</a:t>
            </a:r>
          </a:p>
          <a:p>
            <a:endParaRPr lang="en-US" u="sng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Last Major Upgrade in 1999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Existing Plant Capacity: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95% - ADF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80% - MMWWF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Condition &amp; Reliability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Age &amp; Life Expectancy</a:t>
            </a:r>
          </a:p>
        </p:txBody>
      </p:sp>
    </p:spTree>
    <p:extLst>
      <p:ext uri="{BB962C8B-B14F-4D97-AF65-F5344CB8AC3E}">
        <p14:creationId xmlns:p14="http://schemas.microsoft.com/office/powerpoint/2010/main" val="3779506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5603428"/>
              </p:ext>
            </p:extLst>
          </p:nvPr>
        </p:nvGraphicFramePr>
        <p:xfrm>
          <a:off x="533400" y="914400"/>
          <a:ext cx="9753600" cy="5201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Acrobat Document" r:id="rId4" imgW="7715093" imgH="4114800" progId="AcroExch.Document.7">
                  <p:embed/>
                </p:oleObj>
              </mc:Choice>
              <mc:Fallback>
                <p:oleObj name="Acrobat Document" r:id="rId4" imgW="7715093" imgH="41148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3400" y="914400"/>
                        <a:ext cx="9753600" cy="52019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Project Description – Proposed Improvements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924800" y="4953000"/>
            <a:ext cx="4114800" cy="1021556"/>
          </a:xfrm>
          <a:prstGeom prst="roundRect">
            <a:avLst/>
          </a:prstGeom>
          <a:solidFill>
            <a:schemeClr val="tx1">
              <a:alpha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Proven Treatment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Small Footprint fits within Existing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Low Capital and O&amp;M Costs</a:t>
            </a:r>
          </a:p>
        </p:txBody>
      </p:sp>
    </p:spTree>
    <p:extLst>
      <p:ext uri="{BB962C8B-B14F-4D97-AF65-F5344CB8AC3E}">
        <p14:creationId xmlns:p14="http://schemas.microsoft.com/office/powerpoint/2010/main" val="2637004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Proposed Funding Method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371600"/>
            <a:ext cx="11353800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  <a:buSzPct val="80000"/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Funding: 	Anticipate Washington Department of Ecology </a:t>
            </a:r>
          </a:p>
          <a:p>
            <a:pPr>
              <a:spcAft>
                <a:spcPts val="300"/>
              </a:spcAft>
              <a:buSzPct val="80000"/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		State Revolving Funds (SRF Grant and Loan Program).  			Funding applications are due Sept. - Oct. 2017.  				Funds available after July 1, 2018.</a:t>
            </a:r>
          </a:p>
          <a:p>
            <a:pPr>
              <a:lnSpc>
                <a:spcPct val="150000"/>
              </a:lnSpc>
              <a:buSzPct val="80000"/>
            </a:pPr>
            <a:endParaRPr lang="en-US" sz="2800" dirty="0">
              <a:solidFill>
                <a:srgbClr val="000000"/>
              </a:solidFill>
              <a:latin typeface="Arial"/>
            </a:endParaRPr>
          </a:p>
          <a:p>
            <a:pPr>
              <a:spcAft>
                <a:spcPts val="300"/>
              </a:spcAft>
              <a:buSzPct val="80000"/>
            </a:pPr>
            <a:r>
              <a:rPr lang="en-US" sz="2800" dirty="0">
                <a:solidFill>
                  <a:srgbClr val="000000"/>
                </a:solidFill>
              </a:rPr>
              <a:t>SERP: 	State Environmental Review Process. </a:t>
            </a:r>
          </a:p>
          <a:p>
            <a:pPr>
              <a:spcAft>
                <a:spcPts val="300"/>
              </a:spcAft>
              <a:buSzPct val="80000"/>
            </a:pPr>
            <a:r>
              <a:rPr lang="en-US" sz="2800" dirty="0">
                <a:solidFill>
                  <a:srgbClr val="000000"/>
                </a:solidFill>
              </a:rPr>
              <a:t>		This includes: SEPA, Public Meeting, and Cost 				Effectiveness Analysis.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rgbClr val="000000"/>
              </a:solidFill>
              <a:latin typeface="CircularStdBookRegular" panose="020B0604020101020102" pitchFamily="34" charset="0"/>
              <a:cs typeface="CircularStdBookRegular" panose="020B06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160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DISCUSSION – PART II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76400" y="1447800"/>
            <a:ext cx="838200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Bef>
                <a:spcPts val="0"/>
              </a:spcBef>
              <a:spcAft>
                <a:spcPts val="0"/>
              </a:spcAft>
              <a:buAutoNum type="romanUcPeriod" startAt="2"/>
              <a:tabLst>
                <a:tab pos="457200" algn="l"/>
              </a:tabLst>
            </a:pPr>
            <a:r>
              <a:rPr lang="en-US" sz="2800" dirty="0">
                <a:latin typeface="+mn-lt"/>
                <a:ea typeface="Times New Roman"/>
                <a:cs typeface="Times New Roman"/>
              </a:rPr>
              <a:t>   Discussion of Environmental Impacts</a:t>
            </a:r>
          </a:p>
          <a:p>
            <a:pPr lvl="1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endParaRPr lang="en-US" sz="2800" dirty="0">
              <a:latin typeface="+mn-lt"/>
              <a:ea typeface="Times New Roman"/>
              <a:cs typeface="Times New Roman"/>
            </a:endParaRPr>
          </a:p>
          <a:p>
            <a:pPr marL="1257300" lvl="2" indent="-34290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800" dirty="0">
                <a:latin typeface="+mn-lt"/>
                <a:ea typeface="Times New Roman"/>
                <a:cs typeface="Times New Roman"/>
              </a:rPr>
              <a:t>Cultural Resources Review</a:t>
            </a:r>
          </a:p>
          <a:p>
            <a:pPr marL="1257300" lvl="2" indent="-34290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800" dirty="0">
                <a:latin typeface="+mn-lt"/>
                <a:ea typeface="Times New Roman"/>
                <a:cs typeface="Times New Roman"/>
              </a:rPr>
              <a:t>Wetlands Assessment</a:t>
            </a:r>
          </a:p>
          <a:p>
            <a:pPr marL="1257300" lvl="2" indent="-34290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800" dirty="0">
                <a:latin typeface="+mn-lt"/>
                <a:ea typeface="Times New Roman"/>
                <a:cs typeface="Times New Roman"/>
              </a:rPr>
              <a:t>SEPA Review (including floodplain and shoreline impacts)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rgbClr val="000000"/>
              </a:solidFill>
              <a:latin typeface="CircularStdBookRegular" panose="020B0604020101020102" pitchFamily="34" charset="0"/>
              <a:cs typeface="CircularStdBookRegular" panose="020B06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655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0454558"/>
              </p:ext>
            </p:extLst>
          </p:nvPr>
        </p:nvGraphicFramePr>
        <p:xfrm>
          <a:off x="533400" y="914400"/>
          <a:ext cx="9753600" cy="5201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Acrobat Document" r:id="rId4" imgW="7715093" imgH="4114800" progId="AcroExch.Document.7">
                  <p:embed/>
                </p:oleObj>
              </mc:Choice>
              <mc:Fallback>
                <p:oleObj name="Acrobat Document" r:id="rId4" imgW="7715093" imgH="41148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3400" y="914400"/>
                        <a:ext cx="9753600" cy="52019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Project Discussion – Environmental Impacts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019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DISCUSSION – PART III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1447800"/>
            <a:ext cx="10820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85900" lvl="2" indent="-571500">
              <a:spcBef>
                <a:spcPts val="0"/>
              </a:spcBef>
              <a:spcAft>
                <a:spcPts val="0"/>
              </a:spcAft>
              <a:buAutoNum type="romanUcPeriod" startAt="3"/>
              <a:tabLst>
                <a:tab pos="457200" algn="l"/>
              </a:tabLst>
            </a:pPr>
            <a:r>
              <a:rPr lang="en-US" sz="2800" dirty="0">
                <a:latin typeface="+mn-lt"/>
                <a:ea typeface="Times New Roman"/>
                <a:cs typeface="Times New Roman"/>
              </a:rPr>
              <a:t>Discussion of Alternatives, Costs, and Rate Impacts</a:t>
            </a:r>
          </a:p>
          <a:p>
            <a:pPr lvl="2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endParaRPr lang="en-US" sz="2800" dirty="0">
              <a:latin typeface="+mn-lt"/>
              <a:ea typeface="Times New Roman"/>
              <a:cs typeface="Times New Roman"/>
            </a:endParaRPr>
          </a:p>
          <a:p>
            <a:pPr lvl="2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2800" dirty="0">
                <a:latin typeface="+mn-lt"/>
                <a:ea typeface="Times New Roman"/>
                <a:cs typeface="Times New Roman"/>
              </a:rPr>
              <a:t>	a.	Alternatives</a:t>
            </a:r>
          </a:p>
          <a:p>
            <a:pPr lvl="2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2800" dirty="0">
                <a:latin typeface="+mn-lt"/>
                <a:ea typeface="Times New Roman"/>
                <a:cs typeface="Times New Roman"/>
              </a:rPr>
              <a:t>	b.	Cost Comparison</a:t>
            </a:r>
          </a:p>
          <a:p>
            <a:pPr marL="2971800" lvl="6" indent="-228600">
              <a:buFont typeface="Symbol"/>
              <a:buChar char=""/>
              <a:tabLst>
                <a:tab pos="1485900" algn="l"/>
              </a:tabLst>
            </a:pPr>
            <a:r>
              <a:rPr lang="en-US" sz="2800" dirty="0">
                <a:latin typeface="+mn-lt"/>
                <a:ea typeface="Times New Roman"/>
                <a:cs typeface="Times New Roman"/>
              </a:rPr>
              <a:t>Capital Costs</a:t>
            </a:r>
          </a:p>
          <a:p>
            <a:pPr marL="2971800" lvl="6" indent="-228600">
              <a:buFont typeface="Symbol"/>
              <a:buChar char=""/>
              <a:tabLst>
                <a:tab pos="1485900" algn="l"/>
              </a:tabLst>
            </a:pPr>
            <a:r>
              <a:rPr lang="en-US" sz="2800" dirty="0">
                <a:latin typeface="+mn-lt"/>
                <a:ea typeface="Times New Roman"/>
                <a:cs typeface="Times New Roman"/>
              </a:rPr>
              <a:t>Operation &amp; Maintenance Costs – Life-Cycle</a:t>
            </a:r>
          </a:p>
          <a:p>
            <a:pPr lvl="6">
              <a:tabLst>
                <a:tab pos="1485900" algn="l"/>
              </a:tabLst>
            </a:pPr>
            <a:endParaRPr lang="en-US" sz="2800" dirty="0">
              <a:latin typeface="+mn-lt"/>
              <a:ea typeface="Times New Roman"/>
              <a:cs typeface="Times New Roman"/>
            </a:endParaRPr>
          </a:p>
          <a:p>
            <a:pPr lvl="4">
              <a:tabLst>
                <a:tab pos="1485900" algn="l"/>
              </a:tabLst>
            </a:pPr>
            <a:r>
              <a:rPr lang="en-US" sz="2800" dirty="0">
                <a:latin typeface="+mn-lt"/>
                <a:ea typeface="Times New Roman"/>
                <a:cs typeface="Times New Roman"/>
              </a:rPr>
              <a:t>c.	Nonmonetary Considerations</a:t>
            </a:r>
          </a:p>
          <a:p>
            <a:pPr lvl="4">
              <a:tabLst>
                <a:tab pos="1485900" algn="l"/>
              </a:tabLst>
            </a:pPr>
            <a:r>
              <a:rPr lang="en-US" sz="2800" dirty="0">
                <a:latin typeface="+mn-lt"/>
                <a:ea typeface="Times New Roman"/>
                <a:cs typeface="Times New Roman"/>
              </a:rPr>
              <a:t>d. 	Rate Impacts</a:t>
            </a:r>
          </a:p>
        </p:txBody>
      </p:sp>
    </p:spTree>
    <p:extLst>
      <p:ext uri="{BB962C8B-B14F-4D97-AF65-F5344CB8AC3E}">
        <p14:creationId xmlns:p14="http://schemas.microsoft.com/office/powerpoint/2010/main" val="18186552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zJFgFU0hGpeCEqD8ZYoS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OveINlTIBccPvGOmlRHG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xp83UHAeJkdjoKWHKHuuk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lxffTRyyS5F5XPzJqb8ms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Cbi4pE70cbo53ANFOJGbr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DiM770gjmYZtV4WOsUrRS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HSMYVKmpGhqtyZiiw6JSP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6zEJJZhLKzf9BUk84wWWi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2swXw9ok7ZEhMcjc1n8Ux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doonXn1dWS7nxcdMs7nps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5zcN93si5ECydwm5YUS7s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YT8KWjHYpqGptctlDwOQ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tgVppSiCseTmWdfe967W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CzXrPchlOrI46WSJEAZtc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FQz8QKKLZv5DElsY35k6p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ES6ilpsxXsDeU6RGmxB2s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thwhFwT95YdbG1xokjrx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qql6mJMvmZrTD0P8M03j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fHUbEO8gJ0EmtR6Wza9m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dKMnwzcwqujsaJqUIVDfD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Nxa9JbdQUWXEuaoghz3cz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30HnvEseIkXdWfcnQ0jAz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I0JIRSlluPl7KM8UYGzH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uwegvrD4crpCt9rmGyoFd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Ggd93TJ2TZAGwa8e80AE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OkL3VukKbU8SPX2mnJk9x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2NDhdrqn4ztasTn0YfI9N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xElacMDRjYYoiYpEgSjN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oFv8YmL5roBmfZV2fEKdf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b3BpBjYQPZPXfFF4Nh5ex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MWIpIdCF3CkTtrwyKs6By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whKfnbQs70XBgFHcAKdaV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DmbdxfwD8V1apqFtQrPBv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4mrHdIy7g3MV4uLqeI1BL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VSaRQyRlooFjEn39EBVuS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1tUVj81AJqxjG7xnT117s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OSPYmRu5zkmF5y0UqxY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bDJKFbyOYfQVFWnE8eGK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FdVOMKFOkQftGbeBbiwKm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PaT4xLoK4TEbXwOQpO99U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Fcfbpx2ndWEynLVHdUqAL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12766</TotalTime>
  <Words>305</Words>
  <Application>Microsoft Office PowerPoint</Application>
  <PresentationFormat>Widescreen</PresentationFormat>
  <Paragraphs>145</Paragraphs>
  <Slides>16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CircularStdBookRegular</vt:lpstr>
      <vt:lpstr>Symbol</vt:lpstr>
      <vt:lpstr>Times New Roman</vt:lpstr>
      <vt:lpstr>Default Design</vt:lpstr>
      <vt:lpstr>Acrobat Document</vt:lpstr>
      <vt:lpstr>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Wilson Engineering, LLC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Scott Wilson</dc:creator>
  <cp:lastModifiedBy>Riley Sweeney</cp:lastModifiedBy>
  <cp:revision>474</cp:revision>
  <cp:lastPrinted>2017-07-10T16:46:22Z</cp:lastPrinted>
  <dcterms:created xsi:type="dcterms:W3CDTF">2009-03-11T21:04:55Z</dcterms:created>
  <dcterms:modified xsi:type="dcterms:W3CDTF">2017-07-18T16:40:44Z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Google.Documents.Tracking">
    <vt:lpwstr>true</vt:lpwstr>
  </property>
  <property fmtid="{D5CDD505-2E9C-101B-9397-08002B2CF9AE}" pid="3" name="Google.Documents.DocumentId">
    <vt:lpwstr>12YMUCC_caWP_7w9-xiV28TSmxeX-2QeLwnemjyWi858</vt:lpwstr>
  </property>
  <property fmtid="{D5CDD505-2E9C-101B-9397-08002B2CF9AE}" pid="4" name="Google.Documents.RevisionId">
    <vt:lpwstr>04978526202042460868</vt:lpwstr>
  </property>
  <property fmtid="{D5CDD505-2E9C-101B-9397-08002B2CF9AE}" pid="5" name="Google.Documents.PreviousRevisionId">
    <vt:lpwstr>05619243818650322017</vt:lpwstr>
  </property>
  <property fmtid="{D5CDD505-2E9C-101B-9397-08002B2CF9AE}" pid="6" name="Google.Documents.PluginVersion">
    <vt:lpwstr>2.0.1974.7364</vt:lpwstr>
  </property>
  <property fmtid="{D5CDD505-2E9C-101B-9397-08002B2CF9AE}" pid="7" name="Google.Documents.MergeIncapabilityFlags">
    <vt:i4>0</vt:i4>
  </property>
</Properties>
</file>